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6" r:id="rId1"/>
  </p:sldMasterIdLst>
  <p:notesMasterIdLst>
    <p:notesMasterId r:id="rId29"/>
  </p:notesMasterIdLst>
  <p:sldIdLst>
    <p:sldId id="256" r:id="rId2"/>
    <p:sldId id="304" r:id="rId3"/>
    <p:sldId id="396" r:id="rId4"/>
    <p:sldId id="382" r:id="rId5"/>
    <p:sldId id="383" r:id="rId6"/>
    <p:sldId id="387" r:id="rId7"/>
    <p:sldId id="388" r:id="rId8"/>
    <p:sldId id="404" r:id="rId9"/>
    <p:sldId id="405" r:id="rId10"/>
    <p:sldId id="406" r:id="rId11"/>
    <p:sldId id="389" r:id="rId12"/>
    <p:sldId id="391" r:id="rId13"/>
    <p:sldId id="392" r:id="rId14"/>
    <p:sldId id="393" r:id="rId15"/>
    <p:sldId id="394" r:id="rId16"/>
    <p:sldId id="395" r:id="rId17"/>
    <p:sldId id="397" r:id="rId18"/>
    <p:sldId id="398" r:id="rId19"/>
    <p:sldId id="399" r:id="rId20"/>
    <p:sldId id="400" r:id="rId21"/>
    <p:sldId id="401" r:id="rId22"/>
    <p:sldId id="402" r:id="rId23"/>
    <p:sldId id="390" r:id="rId24"/>
    <p:sldId id="384" r:id="rId25"/>
    <p:sldId id="403" r:id="rId26"/>
    <p:sldId id="293" r:id="rId27"/>
    <p:sldId id="374" r:id="rId28"/>
  </p:sldIdLst>
  <p:sldSz cx="9144000" cy="6858000" type="screen4x3"/>
  <p:notesSz cx="6881813" cy="9296400"/>
  <p:defaultTextStyle>
    <a:defPPr>
      <a:defRPr lang="en-US"/>
    </a:defPPr>
    <a:lvl1pPr algn="l" rtl="0" eaLnBrk="0" fontAlgn="base" hangingPunct="0">
      <a:spcBef>
        <a:spcPct val="0"/>
      </a:spcBef>
      <a:spcAft>
        <a:spcPct val="0"/>
      </a:spcAft>
      <a:defRPr sz="2800" b="1"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sz="2800" b="1"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sz="2800" b="1"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sz="2800" b="1"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sz="2800" b="1" kern="1200">
        <a:solidFill>
          <a:schemeClr val="tx1"/>
        </a:solidFill>
        <a:latin typeface="Comic Sans MS" pitchFamily="66" charset="0"/>
        <a:ea typeface="+mn-ea"/>
        <a:cs typeface="+mn-cs"/>
      </a:defRPr>
    </a:lvl5pPr>
    <a:lvl6pPr marL="2286000" algn="l" defTabSz="914400" rtl="0" eaLnBrk="1" latinLnBrk="0" hangingPunct="1">
      <a:defRPr sz="2800" b="1" kern="1200">
        <a:solidFill>
          <a:schemeClr val="tx1"/>
        </a:solidFill>
        <a:latin typeface="Comic Sans MS" pitchFamily="66" charset="0"/>
        <a:ea typeface="+mn-ea"/>
        <a:cs typeface="+mn-cs"/>
      </a:defRPr>
    </a:lvl6pPr>
    <a:lvl7pPr marL="2743200" algn="l" defTabSz="914400" rtl="0" eaLnBrk="1" latinLnBrk="0" hangingPunct="1">
      <a:defRPr sz="2800" b="1" kern="1200">
        <a:solidFill>
          <a:schemeClr val="tx1"/>
        </a:solidFill>
        <a:latin typeface="Comic Sans MS" pitchFamily="66" charset="0"/>
        <a:ea typeface="+mn-ea"/>
        <a:cs typeface="+mn-cs"/>
      </a:defRPr>
    </a:lvl7pPr>
    <a:lvl8pPr marL="3200400" algn="l" defTabSz="914400" rtl="0" eaLnBrk="1" latinLnBrk="0" hangingPunct="1">
      <a:defRPr sz="2800" b="1" kern="1200">
        <a:solidFill>
          <a:schemeClr val="tx1"/>
        </a:solidFill>
        <a:latin typeface="Comic Sans MS" pitchFamily="66" charset="0"/>
        <a:ea typeface="+mn-ea"/>
        <a:cs typeface="+mn-cs"/>
      </a:defRPr>
    </a:lvl8pPr>
    <a:lvl9pPr marL="3657600" algn="l" defTabSz="914400" rtl="0" eaLnBrk="1" latinLnBrk="0" hangingPunct="1">
      <a:defRPr sz="2800" b="1"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2F"/>
    <a:srgbClr val="36E11F"/>
    <a:srgbClr val="0000FF"/>
    <a:srgbClr val="FFFFCC"/>
    <a:srgbClr val="FFCC99"/>
    <a:srgbClr val="FF7575"/>
    <a:srgbClr val="FFFF00"/>
    <a:srgbClr val="FF5757"/>
    <a:srgbClr val="FFCCCC"/>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69651" autoAdjust="0"/>
  </p:normalViewPr>
  <p:slideViewPr>
    <p:cSldViewPr>
      <p:cViewPr varScale="1">
        <p:scale>
          <a:sx n="76" d="100"/>
          <a:sy n="76" d="100"/>
        </p:scale>
        <p:origin x="255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786"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i="0" u="none" strike="noStrike" baseline="0">
                <a:solidFill>
                  <a:srgbClr val="333333"/>
                </a:solidFill>
                <a:latin typeface="Arial"/>
                <a:ea typeface="Arial"/>
                <a:cs typeface="Arial"/>
              </a:defRPr>
            </a:pPr>
            <a:r>
              <a:rPr lang="en-US" sz="1400" dirty="0"/>
              <a:t>Average Major Revenue Sources
2019-2021</a:t>
            </a:r>
          </a:p>
        </c:rich>
      </c:tx>
      <c:layout>
        <c:manualLayout>
          <c:xMode val="edge"/>
          <c:yMode val="edge"/>
          <c:x val="0.35514793498232572"/>
          <c:y val="1.8352080989876264E-2"/>
        </c:manualLayout>
      </c:layout>
      <c:overlay val="0"/>
      <c:spPr>
        <a:noFill/>
        <a:ln w="25400">
          <a:noFill/>
        </a:ln>
      </c:spPr>
    </c:title>
    <c:autoTitleDeleted val="0"/>
    <c:view3D>
      <c:rotX val="15"/>
      <c:rotY val="130"/>
      <c:rAngAx val="0"/>
      <c:perspective val="0"/>
    </c:view3D>
    <c:floor>
      <c:thickness val="0"/>
    </c:floor>
    <c:sideWall>
      <c:thickness val="0"/>
    </c:sideWall>
    <c:backWall>
      <c:thickness val="0"/>
    </c:backWall>
    <c:plotArea>
      <c:layout>
        <c:manualLayout>
          <c:layoutTarget val="inner"/>
          <c:xMode val="edge"/>
          <c:yMode val="edge"/>
          <c:x val="3.9027109709659516E-2"/>
          <c:y val="0.30632405324334461"/>
          <c:w val="0.79179081488053427"/>
          <c:h val="0.56243452085971768"/>
        </c:manualLayout>
      </c:layout>
      <c:pie3DChart>
        <c:varyColors val="1"/>
        <c:dLbls>
          <c:dLblPos val="outEnd"/>
          <c:showLegendKey val="0"/>
          <c:showVal val="0"/>
          <c:showCatName val="1"/>
          <c:showSerName val="0"/>
          <c:showPercent val="1"/>
          <c:showBubbleSize val="0"/>
          <c:showLeaderLines val="0"/>
        </c:dLbls>
      </c:pie3DChart>
      <c:spPr>
        <a:noFill/>
        <a:ln w="25400">
          <a:noFill/>
        </a:ln>
      </c:spPr>
    </c:plotArea>
    <c:plotVisOnly val="1"/>
    <c:dispBlanksAs val="zero"/>
    <c:showDLblsOverMax val="0"/>
  </c:chart>
  <c:spPr>
    <a:solidFill>
      <a:srgbClr val="FFFFFF"/>
    </a:solidFill>
    <a:ln w="9525">
      <a:noFill/>
    </a:ln>
  </c:spPr>
  <c:txPr>
    <a:bodyPr/>
    <a:lstStyle/>
    <a:p>
      <a:pPr algn="just">
        <a:defRPr sz="1000" b="0" i="0" u="none" strike="noStrike" baseline="0">
          <a:solidFill>
            <a:srgbClr val="333333"/>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i="0" u="none" strike="noStrike" baseline="0">
                <a:solidFill>
                  <a:srgbClr val="333333"/>
                </a:solidFill>
                <a:latin typeface="Arial"/>
                <a:ea typeface="Arial"/>
                <a:cs typeface="Arial"/>
              </a:defRPr>
            </a:pPr>
            <a:r>
              <a:rPr lang="en-US" sz="1400" dirty="0"/>
              <a:t>Average Major Revenue Sources
2019-2021</a:t>
            </a:r>
          </a:p>
        </c:rich>
      </c:tx>
      <c:layout>
        <c:manualLayout>
          <c:xMode val="edge"/>
          <c:yMode val="edge"/>
          <c:x val="0.35514793498232572"/>
          <c:y val="1.8352080989876264E-2"/>
        </c:manualLayout>
      </c:layout>
      <c:overlay val="0"/>
      <c:spPr>
        <a:noFill/>
        <a:ln w="25400">
          <a:noFill/>
        </a:ln>
      </c:spPr>
    </c:title>
    <c:autoTitleDeleted val="0"/>
    <c:view3D>
      <c:rotX val="15"/>
      <c:rotY val="130"/>
      <c:rAngAx val="0"/>
      <c:perspective val="0"/>
    </c:view3D>
    <c:floor>
      <c:thickness val="0"/>
    </c:floor>
    <c:sideWall>
      <c:thickness val="0"/>
    </c:sideWall>
    <c:backWall>
      <c:thickness val="0"/>
    </c:backWall>
    <c:plotArea>
      <c:layout>
        <c:manualLayout>
          <c:layoutTarget val="inner"/>
          <c:xMode val="edge"/>
          <c:yMode val="edge"/>
          <c:x val="3.9027109709659516E-2"/>
          <c:y val="0.30632405324334461"/>
          <c:w val="0.79179081488053427"/>
          <c:h val="0.56243452085971768"/>
        </c:manualLayout>
      </c:layout>
      <c:pie3DChart>
        <c:varyColors val="1"/>
        <c:dLbls>
          <c:dLblPos val="outEnd"/>
          <c:showLegendKey val="0"/>
          <c:showVal val="0"/>
          <c:showCatName val="1"/>
          <c:showSerName val="0"/>
          <c:showPercent val="1"/>
          <c:showBubbleSize val="0"/>
          <c:showLeaderLines val="0"/>
        </c:dLbls>
      </c:pie3DChart>
      <c:spPr>
        <a:noFill/>
        <a:ln w="25400">
          <a:noFill/>
        </a:ln>
      </c:spPr>
    </c:plotArea>
    <c:plotVisOnly val="1"/>
    <c:dispBlanksAs val="zero"/>
    <c:showDLblsOverMax val="0"/>
  </c:chart>
  <c:spPr>
    <a:solidFill>
      <a:srgbClr val="FFFFFF"/>
    </a:solidFill>
    <a:ln w="9525">
      <a:noFill/>
    </a:ln>
  </c:spPr>
  <c:txPr>
    <a:bodyPr/>
    <a:lstStyle/>
    <a:p>
      <a:pPr algn="just">
        <a:defRPr sz="1000" b="0" i="0" u="none" strike="noStrike" baseline="0">
          <a:solidFill>
            <a:srgbClr val="333333"/>
          </a:solidFill>
          <a:latin typeface="Arial"/>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000" b="1" i="0" u="none" strike="noStrike" baseline="0">
                <a:solidFill>
                  <a:srgbClr val="333333"/>
                </a:solidFill>
                <a:latin typeface="Arial"/>
                <a:ea typeface="Arial"/>
                <a:cs typeface="Arial"/>
              </a:defRPr>
            </a:pPr>
            <a:r>
              <a:rPr lang="en-US" sz="1400" dirty="0"/>
              <a:t>Average Major Revenue Sources
2019-2021</a:t>
            </a:r>
          </a:p>
        </c:rich>
      </c:tx>
      <c:layout>
        <c:manualLayout>
          <c:xMode val="edge"/>
          <c:yMode val="edge"/>
          <c:x val="0.35514793498232572"/>
          <c:y val="1.8352080989876264E-2"/>
        </c:manualLayout>
      </c:layout>
      <c:overlay val="0"/>
      <c:spPr>
        <a:noFill/>
        <a:ln w="25400">
          <a:noFill/>
        </a:ln>
      </c:spPr>
    </c:title>
    <c:autoTitleDeleted val="0"/>
    <c:view3D>
      <c:rotX val="15"/>
      <c:rotY val="130"/>
      <c:rAngAx val="0"/>
      <c:perspective val="0"/>
    </c:view3D>
    <c:floor>
      <c:thickness val="0"/>
    </c:floor>
    <c:sideWall>
      <c:thickness val="0"/>
    </c:sideWall>
    <c:backWall>
      <c:thickness val="0"/>
    </c:backWall>
    <c:plotArea>
      <c:layout>
        <c:manualLayout>
          <c:layoutTarget val="inner"/>
          <c:xMode val="edge"/>
          <c:yMode val="edge"/>
          <c:x val="3.9027109709659516E-2"/>
          <c:y val="0.30632405324334461"/>
          <c:w val="0.79179081488053427"/>
          <c:h val="0.56243452085971768"/>
        </c:manualLayout>
      </c:layout>
      <c:pie3DChart>
        <c:varyColors val="1"/>
        <c:dLbls>
          <c:dLblPos val="outEnd"/>
          <c:showLegendKey val="0"/>
          <c:showVal val="0"/>
          <c:showCatName val="1"/>
          <c:showSerName val="0"/>
          <c:showPercent val="1"/>
          <c:showBubbleSize val="0"/>
          <c:showLeaderLines val="0"/>
        </c:dLbls>
      </c:pie3DChart>
      <c:spPr>
        <a:noFill/>
        <a:ln w="25400">
          <a:noFill/>
        </a:ln>
      </c:spPr>
    </c:plotArea>
    <c:plotVisOnly val="1"/>
    <c:dispBlanksAs val="zero"/>
    <c:showDLblsOverMax val="0"/>
  </c:chart>
  <c:spPr>
    <a:solidFill>
      <a:srgbClr val="FFFFFF"/>
    </a:solidFill>
    <a:ln w="9525">
      <a:noFill/>
    </a:ln>
  </c:spPr>
  <c:txPr>
    <a:bodyPr/>
    <a:lstStyle/>
    <a:p>
      <a:pPr algn="just">
        <a:defRPr sz="1000" b="0" i="0" u="none" strike="noStrike" baseline="0">
          <a:solidFill>
            <a:srgbClr val="333333"/>
          </a:solidFill>
          <a:latin typeface="Arial"/>
          <a:ea typeface="Arial"/>
          <a:cs typeface="Arial"/>
        </a:defRPr>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E35E4C-C74A-4F08-A252-4C323510C295}" type="doc">
      <dgm:prSet loTypeId="urn:microsoft.com/office/officeart/2005/8/layout/cycle2" loCatId="cycle" qsTypeId="urn:microsoft.com/office/officeart/2005/8/quickstyle/simple1" qsCatId="simple" csTypeId="urn:microsoft.com/office/officeart/2005/8/colors/colorful3" csCatId="colorful" phldr="1"/>
      <dgm:spPr/>
      <dgm:t>
        <a:bodyPr/>
        <a:lstStyle/>
        <a:p>
          <a:endParaRPr lang="en-US"/>
        </a:p>
      </dgm:t>
    </dgm:pt>
    <dgm:pt modelId="{4957D338-1A7A-4DD8-AC14-503F74C1D1A8}">
      <dgm:prSet phldrT="[Text]" custT="1"/>
      <dgm:spPr/>
      <dgm:t>
        <a:bodyPr/>
        <a:lstStyle/>
        <a:p>
          <a:r>
            <a:rPr lang="en-US" sz="1000" b="1" dirty="0" smtClean="0">
              <a:ln/>
            </a:rPr>
            <a:t>Gather Information &amp; Public Input</a:t>
          </a:r>
          <a:endParaRPr lang="en-US" sz="1000" b="1" dirty="0">
            <a:ln/>
          </a:endParaRPr>
        </a:p>
      </dgm:t>
    </dgm:pt>
    <dgm:pt modelId="{FBB0B6DA-F7CF-4A81-900E-A4CAF3267FCF}" type="parTrans" cxnId="{B618A676-4487-44E5-8C3B-C419A1446CCE}">
      <dgm:prSet/>
      <dgm:spPr/>
      <dgm:t>
        <a:bodyPr/>
        <a:lstStyle/>
        <a:p>
          <a:endParaRPr lang="en-US"/>
        </a:p>
      </dgm:t>
    </dgm:pt>
    <dgm:pt modelId="{D8BCDFF3-077E-4A63-849C-3BE0376544DF}" type="sibTrans" cxnId="{B618A676-4487-44E5-8C3B-C419A1446CCE}">
      <dgm:prSet/>
      <dgm:spPr/>
      <dgm:t>
        <a:bodyPr/>
        <a:lstStyle/>
        <a:p>
          <a:endParaRPr lang="en-US" dirty="0"/>
        </a:p>
      </dgm:t>
    </dgm:pt>
    <dgm:pt modelId="{9E7F7B35-77CA-4127-AB5E-CE0D80A5F085}">
      <dgm:prSet phldrT="[Text]" custT="1"/>
      <dgm:spPr/>
      <dgm:t>
        <a:bodyPr/>
        <a:lstStyle/>
        <a:p>
          <a:r>
            <a:rPr lang="en-US" sz="1000" b="1" dirty="0" smtClean="0"/>
            <a:t>Council Strategic Planning </a:t>
          </a:r>
        </a:p>
        <a:p>
          <a:endParaRPr lang="en-US" sz="300" b="1" dirty="0" smtClean="0"/>
        </a:p>
        <a:p>
          <a:r>
            <a:rPr lang="en-US" sz="1000" b="1" dirty="0" smtClean="0"/>
            <a:t>Establish Priorities</a:t>
          </a:r>
          <a:endParaRPr lang="en-US" sz="1000" b="1" dirty="0"/>
        </a:p>
      </dgm:t>
    </dgm:pt>
    <dgm:pt modelId="{5778455E-BF54-4805-800D-D88FA0F27167}" type="parTrans" cxnId="{F151A282-A278-487C-BE3E-30AD29E8C742}">
      <dgm:prSet/>
      <dgm:spPr/>
      <dgm:t>
        <a:bodyPr/>
        <a:lstStyle/>
        <a:p>
          <a:endParaRPr lang="en-US"/>
        </a:p>
      </dgm:t>
    </dgm:pt>
    <dgm:pt modelId="{EB2A8020-1B65-4F99-B874-28EDF4AF6F4A}" type="sibTrans" cxnId="{F151A282-A278-487C-BE3E-30AD29E8C742}">
      <dgm:prSet/>
      <dgm:spPr/>
      <dgm:t>
        <a:bodyPr/>
        <a:lstStyle/>
        <a:p>
          <a:endParaRPr lang="en-US" dirty="0"/>
        </a:p>
      </dgm:t>
    </dgm:pt>
    <dgm:pt modelId="{E1D4E65B-9D77-4A05-A4D0-59F2B05D8119}">
      <dgm:prSet phldrT="[Text]" custT="1"/>
      <dgm:spPr/>
      <dgm:t>
        <a:bodyPr/>
        <a:lstStyle/>
        <a:p>
          <a:r>
            <a:rPr lang="en-US" sz="1000" b="1" dirty="0" smtClean="0"/>
            <a:t>Staff Strategic </a:t>
          </a:r>
          <a:r>
            <a:rPr lang="en-US" sz="1000" b="1" u="none" dirty="0" smtClean="0"/>
            <a:t>Planning  </a:t>
          </a:r>
        </a:p>
        <a:p>
          <a:endParaRPr lang="en-US" sz="400" b="1" u="none" dirty="0" smtClean="0"/>
        </a:p>
        <a:p>
          <a:r>
            <a:rPr lang="en-US" sz="1000" b="1" u="none" dirty="0" smtClean="0"/>
            <a:t>Refine Revenue Projections</a:t>
          </a:r>
          <a:endParaRPr lang="en-US" sz="1000" b="1" u="none" dirty="0"/>
        </a:p>
      </dgm:t>
    </dgm:pt>
    <dgm:pt modelId="{8FB8D7B4-3BA0-4CD3-81EA-0E870CEFCE2E}" type="parTrans" cxnId="{21276B5D-7FB3-4849-8E37-6736834915AD}">
      <dgm:prSet/>
      <dgm:spPr/>
      <dgm:t>
        <a:bodyPr/>
        <a:lstStyle/>
        <a:p>
          <a:endParaRPr lang="en-US"/>
        </a:p>
      </dgm:t>
    </dgm:pt>
    <dgm:pt modelId="{52379164-1CEF-4495-B901-7B5FFD60B6E3}" type="sibTrans" cxnId="{21276B5D-7FB3-4849-8E37-6736834915AD}">
      <dgm:prSet/>
      <dgm:spPr/>
      <dgm:t>
        <a:bodyPr/>
        <a:lstStyle/>
        <a:p>
          <a:endParaRPr lang="en-US" dirty="0"/>
        </a:p>
      </dgm:t>
    </dgm:pt>
    <dgm:pt modelId="{6AEFA8B8-0084-4EE9-82C8-2B1979A2A0AF}">
      <dgm:prSet phldrT="[Text]" custT="1"/>
      <dgm:spPr/>
      <dgm:t>
        <a:bodyPr/>
        <a:lstStyle/>
        <a:p>
          <a:r>
            <a:rPr lang="en-US" sz="1000" b="1" dirty="0" smtClean="0"/>
            <a:t>Council Adopts Action Plan</a:t>
          </a:r>
          <a:r>
            <a:rPr lang="en-US" sz="1000" b="1" u="dottedHeavy" baseline="0" dirty="0" smtClean="0"/>
            <a:t> </a:t>
          </a:r>
          <a:endParaRPr lang="en-US" sz="1000" b="1" u="dottedHeavy" baseline="0" dirty="0"/>
        </a:p>
      </dgm:t>
    </dgm:pt>
    <dgm:pt modelId="{84780B43-062C-49E9-B724-74BFBC3B4064}" type="parTrans" cxnId="{15852F19-4FA9-466D-A8D6-C3FA3DFEF30B}">
      <dgm:prSet/>
      <dgm:spPr/>
      <dgm:t>
        <a:bodyPr/>
        <a:lstStyle/>
        <a:p>
          <a:endParaRPr lang="en-US"/>
        </a:p>
      </dgm:t>
    </dgm:pt>
    <dgm:pt modelId="{CFD52595-CBF6-4070-9AD4-385F3B9A9FA3}" type="sibTrans" cxnId="{15852F19-4FA9-466D-A8D6-C3FA3DFEF30B}">
      <dgm:prSet/>
      <dgm:spPr/>
      <dgm:t>
        <a:bodyPr/>
        <a:lstStyle/>
        <a:p>
          <a:endParaRPr lang="en-US" dirty="0"/>
        </a:p>
      </dgm:t>
    </dgm:pt>
    <dgm:pt modelId="{269DC1A0-4990-4BA2-8EFF-2499C70C06C2}">
      <dgm:prSet phldrT="[Text]" custT="1"/>
      <dgm:spPr/>
      <dgm:t>
        <a:bodyPr/>
        <a:lstStyle/>
        <a:p>
          <a:r>
            <a:rPr lang="en-US" sz="1100" b="1" dirty="0" smtClean="0"/>
            <a:t>Adjusted Budget </a:t>
          </a:r>
          <a:r>
            <a:rPr lang="en-US" sz="1000" b="1" dirty="0" smtClean="0"/>
            <a:t>Approved by Council</a:t>
          </a:r>
          <a:endParaRPr lang="en-US" sz="1000" b="1" dirty="0"/>
        </a:p>
      </dgm:t>
    </dgm:pt>
    <dgm:pt modelId="{D02D6289-422F-41AC-9B6E-C874FD7E9649}" type="parTrans" cxnId="{A7544871-7EDB-4E3D-9DC2-37F3F7577775}">
      <dgm:prSet/>
      <dgm:spPr/>
      <dgm:t>
        <a:bodyPr/>
        <a:lstStyle/>
        <a:p>
          <a:endParaRPr lang="en-US"/>
        </a:p>
      </dgm:t>
    </dgm:pt>
    <dgm:pt modelId="{A4F3AE5F-C6CD-4B7E-9949-D9C5385E7348}" type="sibTrans" cxnId="{A7544871-7EDB-4E3D-9DC2-37F3F7577775}">
      <dgm:prSet/>
      <dgm:spPr/>
      <dgm:t>
        <a:bodyPr/>
        <a:lstStyle/>
        <a:p>
          <a:endParaRPr lang="en-US" dirty="0"/>
        </a:p>
      </dgm:t>
    </dgm:pt>
    <dgm:pt modelId="{D5D90962-A162-4D32-A2FD-99334F23517E}">
      <dgm:prSet phldrT="[Text]" custT="1"/>
      <dgm:spPr/>
      <dgm:t>
        <a:bodyPr/>
        <a:lstStyle/>
        <a:p>
          <a:r>
            <a:rPr lang="en-US" sz="1200" b="1" dirty="0" smtClean="0"/>
            <a:t> </a:t>
          </a:r>
          <a:r>
            <a:rPr lang="en-US" sz="1000" b="1" dirty="0" smtClean="0"/>
            <a:t>Develop Action Plans </a:t>
          </a:r>
        </a:p>
        <a:p>
          <a:endParaRPr lang="en-US" sz="400" b="1" dirty="0" smtClean="0"/>
        </a:p>
        <a:p>
          <a:r>
            <a:rPr lang="en-US" sz="1000" b="1" dirty="0" smtClean="0"/>
            <a:t>Supplemental Requests</a:t>
          </a:r>
          <a:endParaRPr lang="en-US" sz="1000" b="1" dirty="0"/>
        </a:p>
      </dgm:t>
    </dgm:pt>
    <dgm:pt modelId="{77D14276-0CAF-42DA-9405-5D288949DF44}" type="parTrans" cxnId="{10FAED30-FDE8-4FB8-9DC9-59D06C0A6F59}">
      <dgm:prSet/>
      <dgm:spPr/>
      <dgm:t>
        <a:bodyPr/>
        <a:lstStyle/>
        <a:p>
          <a:endParaRPr lang="en-US"/>
        </a:p>
      </dgm:t>
    </dgm:pt>
    <dgm:pt modelId="{EDA0CAD9-9420-4713-85FD-E2E15811D739}" type="sibTrans" cxnId="{10FAED30-FDE8-4FB8-9DC9-59D06C0A6F59}">
      <dgm:prSet/>
      <dgm:spPr/>
      <dgm:t>
        <a:bodyPr/>
        <a:lstStyle/>
        <a:p>
          <a:endParaRPr lang="en-US" dirty="0"/>
        </a:p>
      </dgm:t>
    </dgm:pt>
    <dgm:pt modelId="{3E7A5ED1-A519-4B25-B3DA-2A4DBA738C58}">
      <dgm:prSet custT="1"/>
      <dgm:spPr/>
      <dgm:t>
        <a:bodyPr/>
        <a:lstStyle/>
        <a:p>
          <a:r>
            <a:rPr lang="en-US" sz="1050" b="1" dirty="0" smtClean="0"/>
            <a:t>Finance  </a:t>
          </a:r>
          <a:r>
            <a:rPr lang="en-US" sz="1000" b="1" dirty="0" smtClean="0"/>
            <a:t>Committee</a:t>
          </a:r>
          <a:r>
            <a:rPr lang="en-US" sz="1050" b="1" dirty="0" smtClean="0"/>
            <a:t> Detailed Meetings</a:t>
          </a:r>
          <a:endParaRPr lang="en-US" sz="1050" b="1" dirty="0"/>
        </a:p>
      </dgm:t>
    </dgm:pt>
    <dgm:pt modelId="{C5D04697-1532-4398-A9C3-7DE6335069EE}" type="parTrans" cxnId="{47F4C244-49A6-478D-8847-486B29EF7883}">
      <dgm:prSet/>
      <dgm:spPr/>
      <dgm:t>
        <a:bodyPr/>
        <a:lstStyle/>
        <a:p>
          <a:endParaRPr lang="en-US"/>
        </a:p>
      </dgm:t>
    </dgm:pt>
    <dgm:pt modelId="{C521B7AA-C83D-4CEC-8859-BC9A46FE0559}" type="sibTrans" cxnId="{47F4C244-49A6-478D-8847-486B29EF7883}">
      <dgm:prSet/>
      <dgm:spPr/>
      <dgm:t>
        <a:bodyPr/>
        <a:lstStyle/>
        <a:p>
          <a:endParaRPr lang="en-US" dirty="0"/>
        </a:p>
      </dgm:t>
    </dgm:pt>
    <dgm:pt modelId="{ADC658F2-231E-4079-8990-8A23055C0771}" type="pres">
      <dgm:prSet presAssocID="{CBE35E4C-C74A-4F08-A252-4C323510C295}" presName="cycle" presStyleCnt="0">
        <dgm:presLayoutVars>
          <dgm:dir/>
          <dgm:resizeHandles val="exact"/>
        </dgm:presLayoutVars>
      </dgm:prSet>
      <dgm:spPr/>
      <dgm:t>
        <a:bodyPr/>
        <a:lstStyle/>
        <a:p>
          <a:endParaRPr lang="en-US"/>
        </a:p>
      </dgm:t>
    </dgm:pt>
    <dgm:pt modelId="{691793B7-D1C9-4007-84F6-B0A63A873908}" type="pres">
      <dgm:prSet presAssocID="{4957D338-1A7A-4DD8-AC14-503F74C1D1A8}" presName="node" presStyleLbl="node1" presStyleIdx="0" presStyleCnt="7">
        <dgm:presLayoutVars>
          <dgm:bulletEnabled val="1"/>
        </dgm:presLayoutVars>
      </dgm:prSet>
      <dgm:spPr/>
      <dgm:t>
        <a:bodyPr/>
        <a:lstStyle/>
        <a:p>
          <a:endParaRPr lang="en-US"/>
        </a:p>
      </dgm:t>
    </dgm:pt>
    <dgm:pt modelId="{EBAF82D2-74C8-490B-A187-A283BEC5C6AB}" type="pres">
      <dgm:prSet presAssocID="{D8BCDFF3-077E-4A63-849C-3BE0376544DF}" presName="sibTrans" presStyleLbl="sibTrans2D1" presStyleIdx="0" presStyleCnt="7"/>
      <dgm:spPr/>
      <dgm:t>
        <a:bodyPr/>
        <a:lstStyle/>
        <a:p>
          <a:endParaRPr lang="en-US"/>
        </a:p>
      </dgm:t>
    </dgm:pt>
    <dgm:pt modelId="{9FD3B143-6B6E-43AA-A531-954A74F23851}" type="pres">
      <dgm:prSet presAssocID="{D8BCDFF3-077E-4A63-849C-3BE0376544DF}" presName="connectorText" presStyleLbl="sibTrans2D1" presStyleIdx="0" presStyleCnt="7"/>
      <dgm:spPr/>
      <dgm:t>
        <a:bodyPr/>
        <a:lstStyle/>
        <a:p>
          <a:endParaRPr lang="en-US"/>
        </a:p>
      </dgm:t>
    </dgm:pt>
    <dgm:pt modelId="{C6E8933B-F84D-46E6-B782-E104F47E4C51}" type="pres">
      <dgm:prSet presAssocID="{9E7F7B35-77CA-4127-AB5E-CE0D80A5F085}" presName="node" presStyleLbl="node1" presStyleIdx="1" presStyleCnt="7">
        <dgm:presLayoutVars>
          <dgm:bulletEnabled val="1"/>
        </dgm:presLayoutVars>
      </dgm:prSet>
      <dgm:spPr/>
      <dgm:t>
        <a:bodyPr/>
        <a:lstStyle/>
        <a:p>
          <a:endParaRPr lang="en-US"/>
        </a:p>
      </dgm:t>
    </dgm:pt>
    <dgm:pt modelId="{92ADDA4F-26FB-4D60-BAE8-FE79B204C5F8}" type="pres">
      <dgm:prSet presAssocID="{EB2A8020-1B65-4F99-B874-28EDF4AF6F4A}" presName="sibTrans" presStyleLbl="sibTrans2D1" presStyleIdx="1" presStyleCnt="7"/>
      <dgm:spPr/>
      <dgm:t>
        <a:bodyPr/>
        <a:lstStyle/>
        <a:p>
          <a:endParaRPr lang="en-US"/>
        </a:p>
      </dgm:t>
    </dgm:pt>
    <dgm:pt modelId="{31BF320D-4B59-48AE-BBD3-FE016CE18A26}" type="pres">
      <dgm:prSet presAssocID="{EB2A8020-1B65-4F99-B874-28EDF4AF6F4A}" presName="connectorText" presStyleLbl="sibTrans2D1" presStyleIdx="1" presStyleCnt="7"/>
      <dgm:spPr/>
      <dgm:t>
        <a:bodyPr/>
        <a:lstStyle/>
        <a:p>
          <a:endParaRPr lang="en-US"/>
        </a:p>
      </dgm:t>
    </dgm:pt>
    <dgm:pt modelId="{3185DCE4-A080-44AB-AA96-49DFFB2852E9}" type="pres">
      <dgm:prSet presAssocID="{E1D4E65B-9D77-4A05-A4D0-59F2B05D8119}" presName="node" presStyleLbl="node1" presStyleIdx="2" presStyleCnt="7">
        <dgm:presLayoutVars>
          <dgm:bulletEnabled val="1"/>
        </dgm:presLayoutVars>
      </dgm:prSet>
      <dgm:spPr/>
      <dgm:t>
        <a:bodyPr/>
        <a:lstStyle/>
        <a:p>
          <a:endParaRPr lang="en-US"/>
        </a:p>
      </dgm:t>
    </dgm:pt>
    <dgm:pt modelId="{4ADF50F7-176D-44C2-8E3F-15E0F46D3122}" type="pres">
      <dgm:prSet presAssocID="{52379164-1CEF-4495-B901-7B5FFD60B6E3}" presName="sibTrans" presStyleLbl="sibTrans2D1" presStyleIdx="2" presStyleCnt="7"/>
      <dgm:spPr/>
      <dgm:t>
        <a:bodyPr/>
        <a:lstStyle/>
        <a:p>
          <a:endParaRPr lang="en-US"/>
        </a:p>
      </dgm:t>
    </dgm:pt>
    <dgm:pt modelId="{5E152E4E-BEB8-43E1-B05F-23104511888B}" type="pres">
      <dgm:prSet presAssocID="{52379164-1CEF-4495-B901-7B5FFD60B6E3}" presName="connectorText" presStyleLbl="sibTrans2D1" presStyleIdx="2" presStyleCnt="7"/>
      <dgm:spPr/>
      <dgm:t>
        <a:bodyPr/>
        <a:lstStyle/>
        <a:p>
          <a:endParaRPr lang="en-US"/>
        </a:p>
      </dgm:t>
    </dgm:pt>
    <dgm:pt modelId="{45F90D33-2820-4A8D-BC91-2F0587444F5C}" type="pres">
      <dgm:prSet presAssocID="{D5D90962-A162-4D32-A2FD-99334F23517E}" presName="node" presStyleLbl="node1" presStyleIdx="3" presStyleCnt="7">
        <dgm:presLayoutVars>
          <dgm:bulletEnabled val="1"/>
        </dgm:presLayoutVars>
      </dgm:prSet>
      <dgm:spPr/>
      <dgm:t>
        <a:bodyPr/>
        <a:lstStyle/>
        <a:p>
          <a:endParaRPr lang="en-US"/>
        </a:p>
      </dgm:t>
    </dgm:pt>
    <dgm:pt modelId="{255163BF-1D6A-42A2-979F-38E4F0454186}" type="pres">
      <dgm:prSet presAssocID="{EDA0CAD9-9420-4713-85FD-E2E15811D739}" presName="sibTrans" presStyleLbl="sibTrans2D1" presStyleIdx="3" presStyleCnt="7"/>
      <dgm:spPr/>
      <dgm:t>
        <a:bodyPr/>
        <a:lstStyle/>
        <a:p>
          <a:endParaRPr lang="en-US"/>
        </a:p>
      </dgm:t>
    </dgm:pt>
    <dgm:pt modelId="{FE5F9435-BF6B-4E56-94B8-ED353C808CAB}" type="pres">
      <dgm:prSet presAssocID="{EDA0CAD9-9420-4713-85FD-E2E15811D739}" presName="connectorText" presStyleLbl="sibTrans2D1" presStyleIdx="3" presStyleCnt="7"/>
      <dgm:spPr/>
      <dgm:t>
        <a:bodyPr/>
        <a:lstStyle/>
        <a:p>
          <a:endParaRPr lang="en-US"/>
        </a:p>
      </dgm:t>
    </dgm:pt>
    <dgm:pt modelId="{52CEE280-2736-4B5C-9755-5C838989C748}" type="pres">
      <dgm:prSet presAssocID="{6AEFA8B8-0084-4EE9-82C8-2B1979A2A0AF}" presName="node" presStyleLbl="node1" presStyleIdx="4" presStyleCnt="7">
        <dgm:presLayoutVars>
          <dgm:bulletEnabled val="1"/>
        </dgm:presLayoutVars>
      </dgm:prSet>
      <dgm:spPr/>
      <dgm:t>
        <a:bodyPr/>
        <a:lstStyle/>
        <a:p>
          <a:endParaRPr lang="en-US"/>
        </a:p>
      </dgm:t>
    </dgm:pt>
    <dgm:pt modelId="{C643F4A4-0C51-40AB-B92E-B4E1FFDE305D}" type="pres">
      <dgm:prSet presAssocID="{CFD52595-CBF6-4070-9AD4-385F3B9A9FA3}" presName="sibTrans" presStyleLbl="sibTrans2D1" presStyleIdx="4" presStyleCnt="7"/>
      <dgm:spPr/>
      <dgm:t>
        <a:bodyPr/>
        <a:lstStyle/>
        <a:p>
          <a:endParaRPr lang="en-US"/>
        </a:p>
      </dgm:t>
    </dgm:pt>
    <dgm:pt modelId="{B1995F77-22CE-4D7E-8313-936F0F030B32}" type="pres">
      <dgm:prSet presAssocID="{CFD52595-CBF6-4070-9AD4-385F3B9A9FA3}" presName="connectorText" presStyleLbl="sibTrans2D1" presStyleIdx="4" presStyleCnt="7"/>
      <dgm:spPr/>
      <dgm:t>
        <a:bodyPr/>
        <a:lstStyle/>
        <a:p>
          <a:endParaRPr lang="en-US"/>
        </a:p>
      </dgm:t>
    </dgm:pt>
    <dgm:pt modelId="{CA73E989-B30F-4264-B19D-80993924454E}" type="pres">
      <dgm:prSet presAssocID="{3E7A5ED1-A519-4B25-B3DA-2A4DBA738C58}" presName="node" presStyleLbl="node1" presStyleIdx="5" presStyleCnt="7">
        <dgm:presLayoutVars>
          <dgm:bulletEnabled val="1"/>
        </dgm:presLayoutVars>
      </dgm:prSet>
      <dgm:spPr/>
      <dgm:t>
        <a:bodyPr/>
        <a:lstStyle/>
        <a:p>
          <a:endParaRPr lang="en-US"/>
        </a:p>
      </dgm:t>
    </dgm:pt>
    <dgm:pt modelId="{E821EB1A-2453-4E5C-8EF0-46E5F240C3F4}" type="pres">
      <dgm:prSet presAssocID="{C521B7AA-C83D-4CEC-8859-BC9A46FE0559}" presName="sibTrans" presStyleLbl="sibTrans2D1" presStyleIdx="5" presStyleCnt="7"/>
      <dgm:spPr/>
      <dgm:t>
        <a:bodyPr/>
        <a:lstStyle/>
        <a:p>
          <a:endParaRPr lang="en-US"/>
        </a:p>
      </dgm:t>
    </dgm:pt>
    <dgm:pt modelId="{062F02E2-FBD8-4B3F-8250-A900BBBD25ED}" type="pres">
      <dgm:prSet presAssocID="{C521B7AA-C83D-4CEC-8859-BC9A46FE0559}" presName="connectorText" presStyleLbl="sibTrans2D1" presStyleIdx="5" presStyleCnt="7"/>
      <dgm:spPr/>
      <dgm:t>
        <a:bodyPr/>
        <a:lstStyle/>
        <a:p>
          <a:endParaRPr lang="en-US"/>
        </a:p>
      </dgm:t>
    </dgm:pt>
    <dgm:pt modelId="{96A886DF-45D0-45A4-A1F1-600DF9AA422A}" type="pres">
      <dgm:prSet presAssocID="{269DC1A0-4990-4BA2-8EFF-2499C70C06C2}" presName="node" presStyleLbl="node1" presStyleIdx="6" presStyleCnt="7">
        <dgm:presLayoutVars>
          <dgm:bulletEnabled val="1"/>
        </dgm:presLayoutVars>
      </dgm:prSet>
      <dgm:spPr/>
      <dgm:t>
        <a:bodyPr/>
        <a:lstStyle/>
        <a:p>
          <a:endParaRPr lang="en-US"/>
        </a:p>
      </dgm:t>
    </dgm:pt>
    <dgm:pt modelId="{B3AB801E-E262-42C1-8AE2-8EBDB9A08F95}" type="pres">
      <dgm:prSet presAssocID="{A4F3AE5F-C6CD-4B7E-9949-D9C5385E7348}" presName="sibTrans" presStyleLbl="sibTrans2D1" presStyleIdx="6" presStyleCnt="7"/>
      <dgm:spPr/>
      <dgm:t>
        <a:bodyPr/>
        <a:lstStyle/>
        <a:p>
          <a:endParaRPr lang="en-US"/>
        </a:p>
      </dgm:t>
    </dgm:pt>
    <dgm:pt modelId="{A0CFACCA-6C30-44E8-9609-65F6662DF62D}" type="pres">
      <dgm:prSet presAssocID="{A4F3AE5F-C6CD-4B7E-9949-D9C5385E7348}" presName="connectorText" presStyleLbl="sibTrans2D1" presStyleIdx="6" presStyleCnt="7"/>
      <dgm:spPr/>
      <dgm:t>
        <a:bodyPr/>
        <a:lstStyle/>
        <a:p>
          <a:endParaRPr lang="en-US"/>
        </a:p>
      </dgm:t>
    </dgm:pt>
  </dgm:ptLst>
  <dgm:cxnLst>
    <dgm:cxn modelId="{61330DC7-6DEA-4D55-A4A8-85B687A65E85}" type="presOf" srcId="{3E7A5ED1-A519-4B25-B3DA-2A4DBA738C58}" destId="{CA73E989-B30F-4264-B19D-80993924454E}" srcOrd="0" destOrd="0" presId="urn:microsoft.com/office/officeart/2005/8/layout/cycle2"/>
    <dgm:cxn modelId="{CE94BEFA-CF16-41FB-BFEF-B1C6AA11FEFE}" type="presOf" srcId="{CFD52595-CBF6-4070-9AD4-385F3B9A9FA3}" destId="{B1995F77-22CE-4D7E-8313-936F0F030B32}" srcOrd="1" destOrd="0" presId="urn:microsoft.com/office/officeart/2005/8/layout/cycle2"/>
    <dgm:cxn modelId="{A7544871-7EDB-4E3D-9DC2-37F3F7577775}" srcId="{CBE35E4C-C74A-4F08-A252-4C323510C295}" destId="{269DC1A0-4990-4BA2-8EFF-2499C70C06C2}" srcOrd="6" destOrd="0" parTransId="{D02D6289-422F-41AC-9B6E-C874FD7E9649}" sibTransId="{A4F3AE5F-C6CD-4B7E-9949-D9C5385E7348}"/>
    <dgm:cxn modelId="{FDAE6739-4314-48F7-B2C4-83FAD5DB6E91}" type="presOf" srcId="{A4F3AE5F-C6CD-4B7E-9949-D9C5385E7348}" destId="{A0CFACCA-6C30-44E8-9609-65F6662DF62D}" srcOrd="1" destOrd="0" presId="urn:microsoft.com/office/officeart/2005/8/layout/cycle2"/>
    <dgm:cxn modelId="{F151A282-A278-487C-BE3E-30AD29E8C742}" srcId="{CBE35E4C-C74A-4F08-A252-4C323510C295}" destId="{9E7F7B35-77CA-4127-AB5E-CE0D80A5F085}" srcOrd="1" destOrd="0" parTransId="{5778455E-BF54-4805-800D-D88FA0F27167}" sibTransId="{EB2A8020-1B65-4F99-B874-28EDF4AF6F4A}"/>
    <dgm:cxn modelId="{290FC1E7-465A-4B33-9C5D-B9F1DAE80E3C}" type="presOf" srcId="{D5D90962-A162-4D32-A2FD-99334F23517E}" destId="{45F90D33-2820-4A8D-BC91-2F0587444F5C}" srcOrd="0" destOrd="0" presId="urn:microsoft.com/office/officeart/2005/8/layout/cycle2"/>
    <dgm:cxn modelId="{EEB68957-0B4B-4160-A991-D2F862304457}" type="presOf" srcId="{D8BCDFF3-077E-4A63-849C-3BE0376544DF}" destId="{EBAF82D2-74C8-490B-A187-A283BEC5C6AB}" srcOrd="0" destOrd="0" presId="urn:microsoft.com/office/officeart/2005/8/layout/cycle2"/>
    <dgm:cxn modelId="{319916F8-AE69-40CC-9314-B186775C7237}" type="presOf" srcId="{EDA0CAD9-9420-4713-85FD-E2E15811D739}" destId="{FE5F9435-BF6B-4E56-94B8-ED353C808CAB}" srcOrd="1" destOrd="0" presId="urn:microsoft.com/office/officeart/2005/8/layout/cycle2"/>
    <dgm:cxn modelId="{8BDDD6CD-6778-4836-BA70-74753C202ACA}" type="presOf" srcId="{9E7F7B35-77CA-4127-AB5E-CE0D80A5F085}" destId="{C6E8933B-F84D-46E6-B782-E104F47E4C51}" srcOrd="0" destOrd="0" presId="urn:microsoft.com/office/officeart/2005/8/layout/cycle2"/>
    <dgm:cxn modelId="{E5AB31F6-D22D-495B-95EE-569821E2AFBC}" type="presOf" srcId="{E1D4E65B-9D77-4A05-A4D0-59F2B05D8119}" destId="{3185DCE4-A080-44AB-AA96-49DFFB2852E9}" srcOrd="0" destOrd="0" presId="urn:microsoft.com/office/officeart/2005/8/layout/cycle2"/>
    <dgm:cxn modelId="{E086874B-83A0-477A-A177-E0BC4DAB6F80}" type="presOf" srcId="{C521B7AA-C83D-4CEC-8859-BC9A46FE0559}" destId="{062F02E2-FBD8-4B3F-8250-A900BBBD25ED}" srcOrd="1" destOrd="0" presId="urn:microsoft.com/office/officeart/2005/8/layout/cycle2"/>
    <dgm:cxn modelId="{27F6009D-6288-4CD5-A123-73FA7AA2A3BF}" type="presOf" srcId="{6AEFA8B8-0084-4EE9-82C8-2B1979A2A0AF}" destId="{52CEE280-2736-4B5C-9755-5C838989C748}" srcOrd="0" destOrd="0" presId="urn:microsoft.com/office/officeart/2005/8/layout/cycle2"/>
    <dgm:cxn modelId="{DE779F39-B0D3-4D7E-ABC1-3DEC65C98DFF}" type="presOf" srcId="{C521B7AA-C83D-4CEC-8859-BC9A46FE0559}" destId="{E821EB1A-2453-4E5C-8EF0-46E5F240C3F4}" srcOrd="0" destOrd="0" presId="urn:microsoft.com/office/officeart/2005/8/layout/cycle2"/>
    <dgm:cxn modelId="{25AA8E54-ADC2-4B09-A064-C54AE4C0B204}" type="presOf" srcId="{EB2A8020-1B65-4F99-B874-28EDF4AF6F4A}" destId="{92ADDA4F-26FB-4D60-BAE8-FE79B204C5F8}" srcOrd="0" destOrd="0" presId="urn:microsoft.com/office/officeart/2005/8/layout/cycle2"/>
    <dgm:cxn modelId="{15852F19-4FA9-466D-A8D6-C3FA3DFEF30B}" srcId="{CBE35E4C-C74A-4F08-A252-4C323510C295}" destId="{6AEFA8B8-0084-4EE9-82C8-2B1979A2A0AF}" srcOrd="4" destOrd="0" parTransId="{84780B43-062C-49E9-B724-74BFBC3B4064}" sibTransId="{CFD52595-CBF6-4070-9AD4-385F3B9A9FA3}"/>
    <dgm:cxn modelId="{15B9E735-A461-4ED8-BD94-F198AB714D18}" type="presOf" srcId="{52379164-1CEF-4495-B901-7B5FFD60B6E3}" destId="{5E152E4E-BEB8-43E1-B05F-23104511888B}" srcOrd="1" destOrd="0" presId="urn:microsoft.com/office/officeart/2005/8/layout/cycle2"/>
    <dgm:cxn modelId="{DA66B458-06D7-4C57-BB0F-66DAF6E0BEFD}" type="presOf" srcId="{4957D338-1A7A-4DD8-AC14-503F74C1D1A8}" destId="{691793B7-D1C9-4007-84F6-B0A63A873908}" srcOrd="0" destOrd="0" presId="urn:microsoft.com/office/officeart/2005/8/layout/cycle2"/>
    <dgm:cxn modelId="{0D7F6B3D-E3EA-4204-9824-F7FBA368127C}" type="presOf" srcId="{D8BCDFF3-077E-4A63-849C-3BE0376544DF}" destId="{9FD3B143-6B6E-43AA-A531-954A74F23851}" srcOrd="1" destOrd="0" presId="urn:microsoft.com/office/officeart/2005/8/layout/cycle2"/>
    <dgm:cxn modelId="{21276B5D-7FB3-4849-8E37-6736834915AD}" srcId="{CBE35E4C-C74A-4F08-A252-4C323510C295}" destId="{E1D4E65B-9D77-4A05-A4D0-59F2B05D8119}" srcOrd="2" destOrd="0" parTransId="{8FB8D7B4-3BA0-4CD3-81EA-0E870CEFCE2E}" sibTransId="{52379164-1CEF-4495-B901-7B5FFD60B6E3}"/>
    <dgm:cxn modelId="{753A5863-30D1-4E54-A4C7-E5BC882D06FF}" type="presOf" srcId="{CBE35E4C-C74A-4F08-A252-4C323510C295}" destId="{ADC658F2-231E-4079-8990-8A23055C0771}" srcOrd="0" destOrd="0" presId="urn:microsoft.com/office/officeart/2005/8/layout/cycle2"/>
    <dgm:cxn modelId="{47F4C244-49A6-478D-8847-486B29EF7883}" srcId="{CBE35E4C-C74A-4F08-A252-4C323510C295}" destId="{3E7A5ED1-A519-4B25-B3DA-2A4DBA738C58}" srcOrd="5" destOrd="0" parTransId="{C5D04697-1532-4398-A9C3-7DE6335069EE}" sibTransId="{C521B7AA-C83D-4CEC-8859-BC9A46FE0559}"/>
    <dgm:cxn modelId="{2873FF81-32C6-4001-96A0-9D816D7C4006}" type="presOf" srcId="{EB2A8020-1B65-4F99-B874-28EDF4AF6F4A}" destId="{31BF320D-4B59-48AE-BBD3-FE016CE18A26}" srcOrd="1" destOrd="0" presId="urn:microsoft.com/office/officeart/2005/8/layout/cycle2"/>
    <dgm:cxn modelId="{80D81D28-E445-40C7-A6AB-E69999F18F2A}" type="presOf" srcId="{CFD52595-CBF6-4070-9AD4-385F3B9A9FA3}" destId="{C643F4A4-0C51-40AB-B92E-B4E1FFDE305D}" srcOrd="0" destOrd="0" presId="urn:microsoft.com/office/officeart/2005/8/layout/cycle2"/>
    <dgm:cxn modelId="{20EA6BD5-AC6D-4719-93B7-FC4BFB07FBFF}" type="presOf" srcId="{269DC1A0-4990-4BA2-8EFF-2499C70C06C2}" destId="{96A886DF-45D0-45A4-A1F1-600DF9AA422A}" srcOrd="0" destOrd="0" presId="urn:microsoft.com/office/officeart/2005/8/layout/cycle2"/>
    <dgm:cxn modelId="{DBFE7B79-832A-4275-ADE7-4E033FD540A7}" type="presOf" srcId="{EDA0CAD9-9420-4713-85FD-E2E15811D739}" destId="{255163BF-1D6A-42A2-979F-38E4F0454186}" srcOrd="0" destOrd="0" presId="urn:microsoft.com/office/officeart/2005/8/layout/cycle2"/>
    <dgm:cxn modelId="{10FAED30-FDE8-4FB8-9DC9-59D06C0A6F59}" srcId="{CBE35E4C-C74A-4F08-A252-4C323510C295}" destId="{D5D90962-A162-4D32-A2FD-99334F23517E}" srcOrd="3" destOrd="0" parTransId="{77D14276-0CAF-42DA-9405-5D288949DF44}" sibTransId="{EDA0CAD9-9420-4713-85FD-E2E15811D739}"/>
    <dgm:cxn modelId="{B618A676-4487-44E5-8C3B-C419A1446CCE}" srcId="{CBE35E4C-C74A-4F08-A252-4C323510C295}" destId="{4957D338-1A7A-4DD8-AC14-503F74C1D1A8}" srcOrd="0" destOrd="0" parTransId="{FBB0B6DA-F7CF-4A81-900E-A4CAF3267FCF}" sibTransId="{D8BCDFF3-077E-4A63-849C-3BE0376544DF}"/>
    <dgm:cxn modelId="{DF393321-5F94-47CB-BBD2-AE2E363D814F}" type="presOf" srcId="{52379164-1CEF-4495-B901-7B5FFD60B6E3}" destId="{4ADF50F7-176D-44C2-8E3F-15E0F46D3122}" srcOrd="0" destOrd="0" presId="urn:microsoft.com/office/officeart/2005/8/layout/cycle2"/>
    <dgm:cxn modelId="{B99B0CD7-1372-4504-A454-A024D50DFD10}" type="presOf" srcId="{A4F3AE5F-C6CD-4B7E-9949-D9C5385E7348}" destId="{B3AB801E-E262-42C1-8AE2-8EBDB9A08F95}" srcOrd="0" destOrd="0" presId="urn:microsoft.com/office/officeart/2005/8/layout/cycle2"/>
    <dgm:cxn modelId="{DEC5516C-3E52-4DBA-9EDB-1EFC940D2A98}" type="presParOf" srcId="{ADC658F2-231E-4079-8990-8A23055C0771}" destId="{691793B7-D1C9-4007-84F6-B0A63A873908}" srcOrd="0" destOrd="0" presId="urn:microsoft.com/office/officeart/2005/8/layout/cycle2"/>
    <dgm:cxn modelId="{441A9E57-7DE6-4E74-A4AD-5B513A246C8C}" type="presParOf" srcId="{ADC658F2-231E-4079-8990-8A23055C0771}" destId="{EBAF82D2-74C8-490B-A187-A283BEC5C6AB}" srcOrd="1" destOrd="0" presId="urn:microsoft.com/office/officeart/2005/8/layout/cycle2"/>
    <dgm:cxn modelId="{99D7DE48-513E-4CBE-8CBD-C39FDFCA55B8}" type="presParOf" srcId="{EBAF82D2-74C8-490B-A187-A283BEC5C6AB}" destId="{9FD3B143-6B6E-43AA-A531-954A74F23851}" srcOrd="0" destOrd="0" presId="urn:microsoft.com/office/officeart/2005/8/layout/cycle2"/>
    <dgm:cxn modelId="{01F549FD-E5B0-406A-BD48-632F5F75411C}" type="presParOf" srcId="{ADC658F2-231E-4079-8990-8A23055C0771}" destId="{C6E8933B-F84D-46E6-B782-E104F47E4C51}" srcOrd="2" destOrd="0" presId="urn:microsoft.com/office/officeart/2005/8/layout/cycle2"/>
    <dgm:cxn modelId="{C5D3AD61-7FEE-4B63-A01D-1DBCE67D3D7A}" type="presParOf" srcId="{ADC658F2-231E-4079-8990-8A23055C0771}" destId="{92ADDA4F-26FB-4D60-BAE8-FE79B204C5F8}" srcOrd="3" destOrd="0" presId="urn:microsoft.com/office/officeart/2005/8/layout/cycle2"/>
    <dgm:cxn modelId="{1AF38F37-41AF-4AD2-B7C1-4D8AB69FEEC4}" type="presParOf" srcId="{92ADDA4F-26FB-4D60-BAE8-FE79B204C5F8}" destId="{31BF320D-4B59-48AE-BBD3-FE016CE18A26}" srcOrd="0" destOrd="0" presId="urn:microsoft.com/office/officeart/2005/8/layout/cycle2"/>
    <dgm:cxn modelId="{B031332E-5DA5-4958-9760-66B277D6C5B6}" type="presParOf" srcId="{ADC658F2-231E-4079-8990-8A23055C0771}" destId="{3185DCE4-A080-44AB-AA96-49DFFB2852E9}" srcOrd="4" destOrd="0" presId="urn:microsoft.com/office/officeart/2005/8/layout/cycle2"/>
    <dgm:cxn modelId="{C74B9F62-E2D1-4B8F-BD3A-F4084484FB13}" type="presParOf" srcId="{ADC658F2-231E-4079-8990-8A23055C0771}" destId="{4ADF50F7-176D-44C2-8E3F-15E0F46D3122}" srcOrd="5" destOrd="0" presId="urn:microsoft.com/office/officeart/2005/8/layout/cycle2"/>
    <dgm:cxn modelId="{9FA75D44-8C2F-4A46-B75D-DA42786B8804}" type="presParOf" srcId="{4ADF50F7-176D-44C2-8E3F-15E0F46D3122}" destId="{5E152E4E-BEB8-43E1-B05F-23104511888B}" srcOrd="0" destOrd="0" presId="urn:microsoft.com/office/officeart/2005/8/layout/cycle2"/>
    <dgm:cxn modelId="{AA330D9C-6DAA-45B1-8A46-F57815B72C20}" type="presParOf" srcId="{ADC658F2-231E-4079-8990-8A23055C0771}" destId="{45F90D33-2820-4A8D-BC91-2F0587444F5C}" srcOrd="6" destOrd="0" presId="urn:microsoft.com/office/officeart/2005/8/layout/cycle2"/>
    <dgm:cxn modelId="{F3422553-77F6-4328-89C4-01B6F56AA6F1}" type="presParOf" srcId="{ADC658F2-231E-4079-8990-8A23055C0771}" destId="{255163BF-1D6A-42A2-979F-38E4F0454186}" srcOrd="7" destOrd="0" presId="urn:microsoft.com/office/officeart/2005/8/layout/cycle2"/>
    <dgm:cxn modelId="{4F3BE244-01CD-4F4C-9401-E6BA5FFF3C82}" type="presParOf" srcId="{255163BF-1D6A-42A2-979F-38E4F0454186}" destId="{FE5F9435-BF6B-4E56-94B8-ED353C808CAB}" srcOrd="0" destOrd="0" presId="urn:microsoft.com/office/officeart/2005/8/layout/cycle2"/>
    <dgm:cxn modelId="{67425313-A666-48C4-9AF5-FB27BEE05BC0}" type="presParOf" srcId="{ADC658F2-231E-4079-8990-8A23055C0771}" destId="{52CEE280-2736-4B5C-9755-5C838989C748}" srcOrd="8" destOrd="0" presId="urn:microsoft.com/office/officeart/2005/8/layout/cycle2"/>
    <dgm:cxn modelId="{9EF23E60-547F-4C0F-8958-CF201D6CA3F7}" type="presParOf" srcId="{ADC658F2-231E-4079-8990-8A23055C0771}" destId="{C643F4A4-0C51-40AB-B92E-B4E1FFDE305D}" srcOrd="9" destOrd="0" presId="urn:microsoft.com/office/officeart/2005/8/layout/cycle2"/>
    <dgm:cxn modelId="{FA75E3CB-3AAB-4047-88F6-53CEA706B2AD}" type="presParOf" srcId="{C643F4A4-0C51-40AB-B92E-B4E1FFDE305D}" destId="{B1995F77-22CE-4D7E-8313-936F0F030B32}" srcOrd="0" destOrd="0" presId="urn:microsoft.com/office/officeart/2005/8/layout/cycle2"/>
    <dgm:cxn modelId="{EAD27F98-FFD8-420B-8E6C-C569C53DE021}" type="presParOf" srcId="{ADC658F2-231E-4079-8990-8A23055C0771}" destId="{CA73E989-B30F-4264-B19D-80993924454E}" srcOrd="10" destOrd="0" presId="urn:microsoft.com/office/officeart/2005/8/layout/cycle2"/>
    <dgm:cxn modelId="{E202E9D0-8D7A-42D8-829D-001418C6FF59}" type="presParOf" srcId="{ADC658F2-231E-4079-8990-8A23055C0771}" destId="{E821EB1A-2453-4E5C-8EF0-46E5F240C3F4}" srcOrd="11" destOrd="0" presId="urn:microsoft.com/office/officeart/2005/8/layout/cycle2"/>
    <dgm:cxn modelId="{898FD4BA-BD9A-4DF6-99FA-41ACF28759A3}" type="presParOf" srcId="{E821EB1A-2453-4E5C-8EF0-46E5F240C3F4}" destId="{062F02E2-FBD8-4B3F-8250-A900BBBD25ED}" srcOrd="0" destOrd="0" presId="urn:microsoft.com/office/officeart/2005/8/layout/cycle2"/>
    <dgm:cxn modelId="{2DDF8C30-C637-4BA2-84D1-E0D54674D72C}" type="presParOf" srcId="{ADC658F2-231E-4079-8990-8A23055C0771}" destId="{96A886DF-45D0-45A4-A1F1-600DF9AA422A}" srcOrd="12" destOrd="0" presId="urn:microsoft.com/office/officeart/2005/8/layout/cycle2"/>
    <dgm:cxn modelId="{3575DBB3-0360-4C14-A20F-CE6A911DA072}" type="presParOf" srcId="{ADC658F2-231E-4079-8990-8A23055C0771}" destId="{B3AB801E-E262-42C1-8AE2-8EBDB9A08F95}" srcOrd="13" destOrd="0" presId="urn:microsoft.com/office/officeart/2005/8/layout/cycle2"/>
    <dgm:cxn modelId="{885947BA-98F6-444E-B27B-A0C08733726E}" type="presParOf" srcId="{B3AB801E-E262-42C1-8AE2-8EBDB9A08F95}" destId="{A0CFACCA-6C30-44E8-9609-65F6662DF62D}" srcOrd="0" destOrd="0" presId="urn:microsoft.com/office/officeart/2005/8/layout/cycle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1793B7-D1C9-4007-84F6-B0A63A873908}">
      <dsp:nvSpPr>
        <dsp:cNvPr id="0" name=""/>
        <dsp:cNvSpPr/>
      </dsp:nvSpPr>
      <dsp:spPr>
        <a:xfrm>
          <a:off x="3264749" y="2057"/>
          <a:ext cx="1242900" cy="124290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ln/>
            </a:rPr>
            <a:t>Gather Information &amp; Public Input</a:t>
          </a:r>
          <a:endParaRPr lang="en-US" sz="1000" b="1" kern="1200" dirty="0">
            <a:ln/>
          </a:endParaRPr>
        </a:p>
      </dsp:txBody>
      <dsp:txXfrm>
        <a:off x="3446767" y="184075"/>
        <a:ext cx="878864" cy="878864"/>
      </dsp:txXfrm>
    </dsp:sp>
    <dsp:sp modelId="{EBAF82D2-74C8-490B-A187-A283BEC5C6AB}">
      <dsp:nvSpPr>
        <dsp:cNvPr id="0" name=""/>
        <dsp:cNvSpPr/>
      </dsp:nvSpPr>
      <dsp:spPr>
        <a:xfrm rot="1542857">
          <a:off x="4553202" y="814453"/>
          <a:ext cx="330059" cy="419479"/>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a:off x="4558105" y="876868"/>
        <a:ext cx="231041" cy="251687"/>
      </dsp:txXfrm>
    </dsp:sp>
    <dsp:sp modelId="{C6E8933B-F84D-46E6-B782-E104F47E4C51}">
      <dsp:nvSpPr>
        <dsp:cNvPr id="0" name=""/>
        <dsp:cNvSpPr/>
      </dsp:nvSpPr>
      <dsp:spPr>
        <a:xfrm>
          <a:off x="4945646" y="811534"/>
          <a:ext cx="1242900" cy="1242900"/>
        </a:xfrm>
        <a:prstGeom prst="ellipse">
          <a:avLst/>
        </a:prstGeom>
        <a:solidFill>
          <a:schemeClr val="accent3">
            <a:hueOff val="265683"/>
            <a:satOff val="99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Council Strategic Planning </a:t>
          </a:r>
        </a:p>
        <a:p>
          <a:pPr lvl="0" algn="ctr" defTabSz="444500">
            <a:lnSpc>
              <a:spcPct val="90000"/>
            </a:lnSpc>
            <a:spcBef>
              <a:spcPct val="0"/>
            </a:spcBef>
            <a:spcAft>
              <a:spcPct val="35000"/>
            </a:spcAft>
          </a:pPr>
          <a:endParaRPr lang="en-US" sz="300" b="1" kern="1200" dirty="0" smtClean="0"/>
        </a:p>
        <a:p>
          <a:pPr lvl="0" algn="ctr" defTabSz="444500">
            <a:lnSpc>
              <a:spcPct val="90000"/>
            </a:lnSpc>
            <a:spcBef>
              <a:spcPct val="0"/>
            </a:spcBef>
            <a:spcAft>
              <a:spcPct val="35000"/>
            </a:spcAft>
          </a:pPr>
          <a:r>
            <a:rPr lang="en-US" sz="1000" b="1" kern="1200" dirty="0" smtClean="0"/>
            <a:t>Establish Priorities</a:t>
          </a:r>
          <a:endParaRPr lang="en-US" sz="1000" b="1" kern="1200" dirty="0"/>
        </a:p>
      </dsp:txBody>
      <dsp:txXfrm>
        <a:off x="5127664" y="993552"/>
        <a:ext cx="878864" cy="878864"/>
      </dsp:txXfrm>
    </dsp:sp>
    <dsp:sp modelId="{92ADDA4F-26FB-4D60-BAE8-FE79B204C5F8}">
      <dsp:nvSpPr>
        <dsp:cNvPr id="0" name=""/>
        <dsp:cNvSpPr/>
      </dsp:nvSpPr>
      <dsp:spPr>
        <a:xfrm rot="4628571">
          <a:off x="5607562" y="2123578"/>
          <a:ext cx="330059" cy="419479"/>
        </a:xfrm>
        <a:prstGeom prst="rightArrow">
          <a:avLst>
            <a:gd name="adj1" fmla="val 60000"/>
            <a:gd name="adj2" fmla="val 50000"/>
          </a:avLst>
        </a:prstGeom>
        <a:solidFill>
          <a:schemeClr val="accent3">
            <a:hueOff val="265683"/>
            <a:satOff val="99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a:off x="5646054" y="2159206"/>
        <a:ext cx="231041" cy="251687"/>
      </dsp:txXfrm>
    </dsp:sp>
    <dsp:sp modelId="{3185DCE4-A080-44AB-AA96-49DFFB2852E9}">
      <dsp:nvSpPr>
        <dsp:cNvPr id="0" name=""/>
        <dsp:cNvSpPr/>
      </dsp:nvSpPr>
      <dsp:spPr>
        <a:xfrm>
          <a:off x="5360794" y="2630413"/>
          <a:ext cx="1242900" cy="1242900"/>
        </a:xfrm>
        <a:prstGeom prst="ellipse">
          <a:avLst/>
        </a:prstGeom>
        <a:solidFill>
          <a:schemeClr val="accent3">
            <a:hueOff val="531366"/>
            <a:satOff val="198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Staff Strategic </a:t>
          </a:r>
          <a:r>
            <a:rPr lang="en-US" sz="1000" b="1" u="none" kern="1200" dirty="0" smtClean="0"/>
            <a:t>Planning  </a:t>
          </a:r>
        </a:p>
        <a:p>
          <a:pPr lvl="0" algn="ctr" defTabSz="444500">
            <a:lnSpc>
              <a:spcPct val="90000"/>
            </a:lnSpc>
            <a:spcBef>
              <a:spcPct val="0"/>
            </a:spcBef>
            <a:spcAft>
              <a:spcPct val="35000"/>
            </a:spcAft>
          </a:pPr>
          <a:endParaRPr lang="en-US" sz="400" b="1" u="none" kern="1200" dirty="0" smtClean="0"/>
        </a:p>
        <a:p>
          <a:pPr lvl="0" algn="ctr" defTabSz="444500">
            <a:lnSpc>
              <a:spcPct val="90000"/>
            </a:lnSpc>
            <a:spcBef>
              <a:spcPct val="0"/>
            </a:spcBef>
            <a:spcAft>
              <a:spcPct val="35000"/>
            </a:spcAft>
          </a:pPr>
          <a:r>
            <a:rPr lang="en-US" sz="1000" b="1" u="none" kern="1200" dirty="0" smtClean="0"/>
            <a:t>Refine Revenue Projections</a:t>
          </a:r>
          <a:endParaRPr lang="en-US" sz="1000" b="1" u="none" kern="1200" dirty="0"/>
        </a:p>
      </dsp:txBody>
      <dsp:txXfrm>
        <a:off x="5542812" y="2812431"/>
        <a:ext cx="878864" cy="878864"/>
      </dsp:txXfrm>
    </dsp:sp>
    <dsp:sp modelId="{4ADF50F7-176D-44C2-8E3F-15E0F46D3122}">
      <dsp:nvSpPr>
        <dsp:cNvPr id="0" name=""/>
        <dsp:cNvSpPr/>
      </dsp:nvSpPr>
      <dsp:spPr>
        <a:xfrm rot="7714286">
          <a:off x="5241430" y="3764135"/>
          <a:ext cx="330059" cy="419479"/>
        </a:xfrm>
        <a:prstGeom prst="rightArrow">
          <a:avLst>
            <a:gd name="adj1" fmla="val 60000"/>
            <a:gd name="adj2" fmla="val 50000"/>
          </a:avLst>
        </a:prstGeom>
        <a:solidFill>
          <a:schemeClr val="accent3">
            <a:hueOff val="531366"/>
            <a:satOff val="198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rot="10800000">
        <a:off x="5321807" y="3809323"/>
        <a:ext cx="231041" cy="251687"/>
      </dsp:txXfrm>
    </dsp:sp>
    <dsp:sp modelId="{45F90D33-2820-4A8D-BC91-2F0587444F5C}">
      <dsp:nvSpPr>
        <dsp:cNvPr id="0" name=""/>
        <dsp:cNvSpPr/>
      </dsp:nvSpPr>
      <dsp:spPr>
        <a:xfrm>
          <a:off x="4197577" y="4089041"/>
          <a:ext cx="1242900" cy="1242900"/>
        </a:xfrm>
        <a:prstGeom prst="ellipse">
          <a:avLst/>
        </a:prstGeom>
        <a:solidFill>
          <a:schemeClr val="accent3">
            <a:hueOff val="797049"/>
            <a:satOff val="297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kern="1200" dirty="0" smtClean="0"/>
            <a:t> </a:t>
          </a:r>
          <a:r>
            <a:rPr lang="en-US" sz="1000" b="1" kern="1200" dirty="0" smtClean="0"/>
            <a:t>Develop Action Plans </a:t>
          </a:r>
        </a:p>
        <a:p>
          <a:pPr lvl="0" algn="ctr" defTabSz="533400">
            <a:lnSpc>
              <a:spcPct val="90000"/>
            </a:lnSpc>
            <a:spcBef>
              <a:spcPct val="0"/>
            </a:spcBef>
            <a:spcAft>
              <a:spcPct val="35000"/>
            </a:spcAft>
          </a:pPr>
          <a:endParaRPr lang="en-US" sz="400" b="1" kern="1200" dirty="0" smtClean="0"/>
        </a:p>
        <a:p>
          <a:pPr lvl="0" algn="ctr" defTabSz="533400">
            <a:lnSpc>
              <a:spcPct val="90000"/>
            </a:lnSpc>
            <a:spcBef>
              <a:spcPct val="0"/>
            </a:spcBef>
            <a:spcAft>
              <a:spcPct val="35000"/>
            </a:spcAft>
          </a:pPr>
          <a:r>
            <a:rPr lang="en-US" sz="1000" b="1" kern="1200" dirty="0" smtClean="0"/>
            <a:t>Supplemental Requests</a:t>
          </a:r>
          <a:endParaRPr lang="en-US" sz="1000" b="1" kern="1200" dirty="0"/>
        </a:p>
      </dsp:txBody>
      <dsp:txXfrm>
        <a:off x="4379595" y="4271059"/>
        <a:ext cx="878864" cy="878864"/>
      </dsp:txXfrm>
    </dsp:sp>
    <dsp:sp modelId="{255163BF-1D6A-42A2-979F-38E4F0454186}">
      <dsp:nvSpPr>
        <dsp:cNvPr id="0" name=""/>
        <dsp:cNvSpPr/>
      </dsp:nvSpPr>
      <dsp:spPr>
        <a:xfrm rot="10800000">
          <a:off x="3730511" y="4500752"/>
          <a:ext cx="330059" cy="419479"/>
        </a:xfrm>
        <a:prstGeom prst="rightArrow">
          <a:avLst>
            <a:gd name="adj1" fmla="val 60000"/>
            <a:gd name="adj2" fmla="val 50000"/>
          </a:avLst>
        </a:prstGeom>
        <a:solidFill>
          <a:schemeClr val="accent3">
            <a:hueOff val="797049"/>
            <a:satOff val="297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rot="10800000">
        <a:off x="3829529" y="4584648"/>
        <a:ext cx="231041" cy="251687"/>
      </dsp:txXfrm>
    </dsp:sp>
    <dsp:sp modelId="{52CEE280-2736-4B5C-9755-5C838989C748}">
      <dsp:nvSpPr>
        <dsp:cNvPr id="0" name=""/>
        <dsp:cNvSpPr/>
      </dsp:nvSpPr>
      <dsp:spPr>
        <a:xfrm>
          <a:off x="2331922" y="4089041"/>
          <a:ext cx="1242900" cy="1242900"/>
        </a:xfrm>
        <a:prstGeom prst="ellipse">
          <a:avLst/>
        </a:prstGeom>
        <a:solidFill>
          <a:schemeClr val="accent3">
            <a:hueOff val="1062733"/>
            <a:satOff val="396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b="1" kern="1200" dirty="0" smtClean="0"/>
            <a:t>Council Adopts Action Plan</a:t>
          </a:r>
          <a:r>
            <a:rPr lang="en-US" sz="1000" b="1" u="dottedHeavy" kern="1200" baseline="0" dirty="0" smtClean="0"/>
            <a:t> </a:t>
          </a:r>
          <a:endParaRPr lang="en-US" sz="1000" b="1" u="dottedHeavy" kern="1200" baseline="0" dirty="0"/>
        </a:p>
      </dsp:txBody>
      <dsp:txXfrm>
        <a:off x="2513940" y="4271059"/>
        <a:ext cx="878864" cy="878864"/>
      </dsp:txXfrm>
    </dsp:sp>
    <dsp:sp modelId="{C643F4A4-0C51-40AB-B92E-B4E1FFDE305D}">
      <dsp:nvSpPr>
        <dsp:cNvPr id="0" name=""/>
        <dsp:cNvSpPr/>
      </dsp:nvSpPr>
      <dsp:spPr>
        <a:xfrm rot="13885714">
          <a:off x="2212558" y="3778742"/>
          <a:ext cx="330059" cy="419479"/>
        </a:xfrm>
        <a:prstGeom prst="rightArrow">
          <a:avLst>
            <a:gd name="adj1" fmla="val 60000"/>
            <a:gd name="adj2" fmla="val 50000"/>
          </a:avLst>
        </a:prstGeom>
        <a:solidFill>
          <a:schemeClr val="accent3">
            <a:hueOff val="1062733"/>
            <a:satOff val="396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rot="10800000">
        <a:off x="2292935" y="3901346"/>
        <a:ext cx="231041" cy="251687"/>
      </dsp:txXfrm>
    </dsp:sp>
    <dsp:sp modelId="{CA73E989-B30F-4264-B19D-80993924454E}">
      <dsp:nvSpPr>
        <dsp:cNvPr id="0" name=""/>
        <dsp:cNvSpPr/>
      </dsp:nvSpPr>
      <dsp:spPr>
        <a:xfrm>
          <a:off x="1168705" y="2630413"/>
          <a:ext cx="1242900" cy="1242900"/>
        </a:xfrm>
        <a:prstGeom prst="ellipse">
          <a:avLst/>
        </a:prstGeom>
        <a:solidFill>
          <a:schemeClr val="accent3">
            <a:hueOff val="1328416"/>
            <a:satOff val="495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en-US" sz="1050" b="1" kern="1200" dirty="0" smtClean="0"/>
            <a:t>Finance  </a:t>
          </a:r>
          <a:r>
            <a:rPr lang="en-US" sz="1000" b="1" kern="1200" dirty="0" smtClean="0"/>
            <a:t>Committee</a:t>
          </a:r>
          <a:r>
            <a:rPr lang="en-US" sz="1050" b="1" kern="1200" dirty="0" smtClean="0"/>
            <a:t> Detailed Meetings</a:t>
          </a:r>
          <a:endParaRPr lang="en-US" sz="1050" b="1" kern="1200" dirty="0"/>
        </a:p>
      </dsp:txBody>
      <dsp:txXfrm>
        <a:off x="1350723" y="2812431"/>
        <a:ext cx="878864" cy="878864"/>
      </dsp:txXfrm>
    </dsp:sp>
    <dsp:sp modelId="{E821EB1A-2453-4E5C-8EF0-46E5F240C3F4}">
      <dsp:nvSpPr>
        <dsp:cNvPr id="0" name=""/>
        <dsp:cNvSpPr/>
      </dsp:nvSpPr>
      <dsp:spPr>
        <a:xfrm rot="16971429">
          <a:off x="1830620" y="2141792"/>
          <a:ext cx="330059" cy="419479"/>
        </a:xfrm>
        <a:prstGeom prst="rightArrow">
          <a:avLst>
            <a:gd name="adj1" fmla="val 60000"/>
            <a:gd name="adj2" fmla="val 50000"/>
          </a:avLst>
        </a:prstGeom>
        <a:solidFill>
          <a:schemeClr val="accent3">
            <a:hueOff val="1328416"/>
            <a:satOff val="495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a:off x="1869112" y="2273956"/>
        <a:ext cx="231041" cy="251687"/>
      </dsp:txXfrm>
    </dsp:sp>
    <dsp:sp modelId="{96A886DF-45D0-45A4-A1F1-600DF9AA422A}">
      <dsp:nvSpPr>
        <dsp:cNvPr id="0" name=""/>
        <dsp:cNvSpPr/>
      </dsp:nvSpPr>
      <dsp:spPr>
        <a:xfrm>
          <a:off x="1583852" y="811534"/>
          <a:ext cx="1242900" cy="1242900"/>
        </a:xfrm>
        <a:prstGeom prst="ellipse">
          <a:avLst/>
        </a:prstGeom>
        <a:solidFill>
          <a:schemeClr val="accent3">
            <a:hueOff val="1594099"/>
            <a:satOff val="594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b="1" kern="1200" dirty="0" smtClean="0"/>
            <a:t>Adjusted Budget </a:t>
          </a:r>
          <a:r>
            <a:rPr lang="en-US" sz="1000" b="1" kern="1200" dirty="0" smtClean="0"/>
            <a:t>Approved by Council</a:t>
          </a:r>
          <a:endParaRPr lang="en-US" sz="1000" b="1" kern="1200" dirty="0"/>
        </a:p>
      </dsp:txBody>
      <dsp:txXfrm>
        <a:off x="1765870" y="993552"/>
        <a:ext cx="878864" cy="878864"/>
      </dsp:txXfrm>
    </dsp:sp>
    <dsp:sp modelId="{B3AB801E-E262-42C1-8AE2-8EBDB9A08F95}">
      <dsp:nvSpPr>
        <dsp:cNvPr id="0" name=""/>
        <dsp:cNvSpPr/>
      </dsp:nvSpPr>
      <dsp:spPr>
        <a:xfrm rot="20057143">
          <a:off x="2872305" y="822559"/>
          <a:ext cx="330059" cy="419479"/>
        </a:xfrm>
        <a:prstGeom prst="rightArrow">
          <a:avLst>
            <a:gd name="adj1" fmla="val 60000"/>
            <a:gd name="adj2" fmla="val 50000"/>
          </a:avLst>
        </a:prstGeom>
        <a:solidFill>
          <a:schemeClr val="accent3">
            <a:hueOff val="1594099"/>
            <a:satOff val="594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US" sz="1800" kern="1200" dirty="0"/>
        </a:p>
      </dsp:txBody>
      <dsp:txXfrm>
        <a:off x="2877208" y="927936"/>
        <a:ext cx="231041" cy="251687"/>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0.05369</cdr:x>
      <cdr:y>0.04239</cdr:y>
    </cdr:from>
    <cdr:to>
      <cdr:x>1</cdr:x>
      <cdr:y>0.93524</cdr:y>
    </cdr:to>
    <cdr:sp macro="" textlink="">
      <cdr:nvSpPr>
        <cdr:cNvPr id="2" name="Content Placeholder 2"/>
        <cdr:cNvSpPr>
          <a:spLocks xmlns:a="http://schemas.openxmlformats.org/drawingml/2006/main" noGrp="1"/>
        </cdr:cNvSpPr>
      </cdr:nvSpPr>
      <cdr:spPr bwMode="auto">
        <a:xfrm xmlns:a="http://schemas.openxmlformats.org/drawingml/2006/main">
          <a:off x="425449" y="180870"/>
          <a:ext cx="7499350" cy="38100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xmlns:a="http://schemas.openxmlformats.org/drawingml/2006/main">
          <a:pPr lvl="0">
            <a:buClr>
              <a:schemeClr val="accent6">
                <a:lumMod val="75000"/>
              </a:schemeClr>
            </a:buClr>
          </a:pPr>
          <a:r>
            <a:rPr lang="en-US" dirty="0" smtClean="0"/>
            <a:t>Formally engage the public</a:t>
          </a:r>
        </a:p>
        <a:p xmlns:a="http://schemas.openxmlformats.org/drawingml/2006/main">
          <a:pPr lvl="0">
            <a:buClr>
              <a:schemeClr val="accent6">
                <a:lumMod val="75000"/>
              </a:schemeClr>
            </a:buClr>
          </a:pPr>
          <a:endParaRPr lang="en-US" dirty="0" smtClean="0"/>
        </a:p>
        <a:p xmlns:a="http://schemas.openxmlformats.org/drawingml/2006/main">
          <a:pPr lvl="0">
            <a:buClr>
              <a:schemeClr val="accent6">
                <a:lumMod val="75000"/>
              </a:schemeClr>
            </a:buClr>
          </a:pPr>
          <a:r>
            <a:rPr lang="en-US" dirty="0" smtClean="0"/>
            <a:t>Develop a plan of accountability</a:t>
          </a:r>
        </a:p>
        <a:p xmlns:a="http://schemas.openxmlformats.org/drawingml/2006/main">
          <a:pPr lvl="0">
            <a:buClr>
              <a:schemeClr val="accent6">
                <a:lumMod val="75000"/>
              </a:schemeClr>
            </a:buClr>
          </a:pPr>
          <a:endParaRPr lang="en-US" dirty="0" smtClean="0"/>
        </a:p>
        <a:p xmlns:a="http://schemas.openxmlformats.org/drawingml/2006/main">
          <a:pPr lvl="0">
            <a:buClr>
              <a:schemeClr val="accent6">
                <a:lumMod val="75000"/>
              </a:schemeClr>
            </a:buClr>
          </a:pPr>
          <a:r>
            <a:rPr lang="en-US" dirty="0" smtClean="0"/>
            <a:t>Minimize additional administrative costs as good stewards of public funds</a:t>
          </a:r>
        </a:p>
        <a:p xmlns:a="http://schemas.openxmlformats.org/drawingml/2006/main">
          <a:pPr lvl="0">
            <a:buClr>
              <a:schemeClr val="accent6">
                <a:lumMod val="75000"/>
              </a:schemeClr>
            </a:buClr>
          </a:pPr>
          <a:endParaRPr lang="en-US" dirty="0" smtClean="0"/>
        </a:p>
      </cdr:txBody>
    </cdr:sp>
  </cdr:relSizeAnchor>
</c:userShapes>
</file>

<file path=ppt/drawings/drawing2.xml><?xml version="1.0" encoding="utf-8"?>
<c:userShapes xmlns:c="http://schemas.openxmlformats.org/drawingml/2006/chart">
  <cdr:relSizeAnchor xmlns:cdr="http://schemas.openxmlformats.org/drawingml/2006/chartDrawing">
    <cdr:from>
      <cdr:x>0.05369</cdr:x>
      <cdr:y>0.0662</cdr:y>
    </cdr:from>
    <cdr:to>
      <cdr:x>1</cdr:x>
      <cdr:y>0.95905</cdr:y>
    </cdr:to>
    <cdr:sp macro="" textlink="">
      <cdr:nvSpPr>
        <cdr:cNvPr id="2" name="Content Placeholder 2"/>
        <cdr:cNvSpPr>
          <a:spLocks xmlns:a="http://schemas.openxmlformats.org/drawingml/2006/main" noGrp="1"/>
        </cdr:cNvSpPr>
      </cdr:nvSpPr>
      <cdr:spPr bwMode="auto">
        <a:xfrm xmlns:a="http://schemas.openxmlformats.org/drawingml/2006/main">
          <a:off x="425449" y="282470"/>
          <a:ext cx="7499350" cy="38100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xmlns:a="http://schemas.openxmlformats.org/drawingml/2006/main">
          <a:pPr lvl="0">
            <a:buClr>
              <a:schemeClr val="accent6">
                <a:lumMod val="75000"/>
              </a:schemeClr>
            </a:buClr>
          </a:pPr>
          <a:r>
            <a:rPr lang="en-US" dirty="0" smtClean="0"/>
            <a:t>Phase 1:  Gather public opinion and input on community goals</a:t>
          </a:r>
        </a:p>
        <a:p xmlns:a="http://schemas.openxmlformats.org/drawingml/2006/main">
          <a:pPr lvl="0">
            <a:buClr>
              <a:schemeClr val="accent6">
                <a:lumMod val="75000"/>
              </a:schemeClr>
            </a:buClr>
          </a:pPr>
          <a:endParaRPr lang="en-US" dirty="0" smtClean="0"/>
        </a:p>
        <a:p xmlns:a="http://schemas.openxmlformats.org/drawingml/2006/main">
          <a:pPr lvl="0">
            <a:buClr>
              <a:schemeClr val="accent6">
                <a:lumMod val="75000"/>
              </a:schemeClr>
            </a:buClr>
          </a:pPr>
          <a:r>
            <a:rPr lang="en-US" dirty="0" smtClean="0"/>
            <a:t>Phase 2:  Provide accountability and transparency</a:t>
          </a:r>
        </a:p>
        <a:p xmlns:a="http://schemas.openxmlformats.org/drawingml/2006/main">
          <a:pPr lvl="0">
            <a:buClr>
              <a:schemeClr val="accent6">
                <a:lumMod val="75000"/>
              </a:schemeClr>
            </a:buClr>
          </a:pPr>
          <a:endParaRPr lang="en-US" dirty="0" smtClean="0"/>
        </a:p>
      </cdr:txBody>
    </cdr:sp>
  </cdr:relSizeAnchor>
</c:userShapes>
</file>

<file path=ppt/drawings/drawing3.xml><?xml version="1.0" encoding="utf-8"?>
<c:userShapes xmlns:c="http://schemas.openxmlformats.org/drawingml/2006/chart">
  <cdr:relSizeAnchor xmlns:cdr="http://schemas.openxmlformats.org/drawingml/2006/chartDrawing">
    <cdr:from>
      <cdr:x>0.05369</cdr:x>
      <cdr:y>0.04239</cdr:y>
    </cdr:from>
    <cdr:to>
      <cdr:x>1</cdr:x>
      <cdr:y>0.93524</cdr:y>
    </cdr:to>
    <cdr:sp macro="" textlink="">
      <cdr:nvSpPr>
        <cdr:cNvPr id="2" name="Content Placeholder 2"/>
        <cdr:cNvSpPr>
          <a:spLocks xmlns:a="http://schemas.openxmlformats.org/drawingml/2006/main" noGrp="1"/>
        </cdr:cNvSpPr>
      </cdr:nvSpPr>
      <cdr:spPr bwMode="auto">
        <a:xfrm xmlns:a="http://schemas.openxmlformats.org/drawingml/2006/main">
          <a:off x="425449" y="180870"/>
          <a:ext cx="7499350" cy="381000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xmlns:a="http://schemas.openxmlformats.org/drawingml/2006/main">
          <a:pPr lvl="0">
            <a:buClr>
              <a:schemeClr val="accent6">
                <a:lumMod val="75000"/>
              </a:schemeClr>
            </a:buClr>
          </a:pPr>
          <a:r>
            <a:rPr lang="en-US" dirty="0" smtClean="0"/>
            <a:t>Formally engage the public</a:t>
          </a:r>
        </a:p>
        <a:p xmlns:a="http://schemas.openxmlformats.org/drawingml/2006/main">
          <a:pPr lvl="0">
            <a:buClr>
              <a:schemeClr val="accent6">
                <a:lumMod val="75000"/>
              </a:schemeClr>
            </a:buClr>
          </a:pPr>
          <a:endParaRPr lang="en-US" dirty="0" smtClean="0"/>
        </a:p>
        <a:p xmlns:a="http://schemas.openxmlformats.org/drawingml/2006/main">
          <a:pPr lvl="0">
            <a:buClr>
              <a:schemeClr val="accent6">
                <a:lumMod val="75000"/>
              </a:schemeClr>
            </a:buClr>
          </a:pPr>
          <a:r>
            <a:rPr lang="en-US" dirty="0" smtClean="0"/>
            <a:t>Develop a plan of accountability</a:t>
          </a:r>
        </a:p>
        <a:p xmlns:a="http://schemas.openxmlformats.org/drawingml/2006/main">
          <a:pPr lvl="0">
            <a:buClr>
              <a:schemeClr val="accent6">
                <a:lumMod val="75000"/>
              </a:schemeClr>
            </a:buClr>
          </a:pPr>
          <a:endParaRPr lang="en-US" dirty="0" smtClean="0"/>
        </a:p>
        <a:p xmlns:a="http://schemas.openxmlformats.org/drawingml/2006/main">
          <a:pPr lvl="0">
            <a:buClr>
              <a:schemeClr val="accent6">
                <a:lumMod val="75000"/>
              </a:schemeClr>
            </a:buClr>
          </a:pPr>
          <a:r>
            <a:rPr lang="en-US" dirty="0" smtClean="0"/>
            <a:t>Minimize additional administrative costs as good stewards of public funds</a:t>
          </a:r>
        </a:p>
        <a:p xmlns:a="http://schemas.openxmlformats.org/drawingml/2006/main">
          <a:pPr lvl="0">
            <a:buClr>
              <a:schemeClr val="accent6">
                <a:lumMod val="75000"/>
              </a:schemeClr>
            </a:buClr>
          </a:pPr>
          <a:endParaRPr lang="en-US" dirty="0" smtClean="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2119" cy="464820"/>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3" y="0"/>
            <a:ext cx="2982119" cy="464820"/>
          </a:xfrm>
          <a:prstGeom prst="rect">
            <a:avLst/>
          </a:prstGeom>
        </p:spPr>
        <p:txBody>
          <a:bodyPr vert="horz" lIns="92446" tIns="46223" rIns="92446" bIns="46223" rtlCol="0"/>
          <a:lstStyle>
            <a:lvl1pPr algn="r">
              <a:defRPr sz="1200"/>
            </a:lvl1pPr>
          </a:lstStyle>
          <a:p>
            <a:fld id="{E78066ED-59BC-4E45-A125-F284F90CA981}" type="datetimeFigureOut">
              <a:rPr lang="en-US" smtClean="0"/>
              <a:pPr/>
              <a:t>7/14/2020</a:t>
            </a:fld>
            <a:endParaRPr lang="en-US" dirty="0"/>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2982119" cy="464820"/>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3" y="8829967"/>
            <a:ext cx="2982119" cy="464820"/>
          </a:xfrm>
          <a:prstGeom prst="rect">
            <a:avLst/>
          </a:prstGeom>
        </p:spPr>
        <p:txBody>
          <a:bodyPr vert="horz" lIns="92446" tIns="46223" rIns="92446" bIns="46223" rtlCol="0" anchor="b"/>
          <a:lstStyle>
            <a:lvl1pPr algn="r">
              <a:defRPr sz="1200"/>
            </a:lvl1pPr>
          </a:lstStyle>
          <a:p>
            <a:fld id="{A5771081-5AD7-451F-997B-193CE821C59A}" type="slidenum">
              <a:rPr lang="en-US" smtClean="0"/>
              <a:pPr/>
              <a:t>‹#›</a:t>
            </a:fld>
            <a:endParaRPr lang="en-US" dirty="0"/>
          </a:p>
        </p:txBody>
      </p:sp>
    </p:spTree>
    <p:extLst>
      <p:ext uri="{BB962C8B-B14F-4D97-AF65-F5344CB8AC3E}">
        <p14:creationId xmlns:p14="http://schemas.microsoft.com/office/powerpoint/2010/main" val="122961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1</a:t>
            </a:fld>
            <a:endParaRPr lang="en-US" dirty="0"/>
          </a:p>
        </p:txBody>
      </p:sp>
    </p:spTree>
    <p:extLst>
      <p:ext uri="{BB962C8B-B14F-4D97-AF65-F5344CB8AC3E}">
        <p14:creationId xmlns:p14="http://schemas.microsoft.com/office/powerpoint/2010/main" val="12909397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10</a:t>
            </a:fld>
            <a:endParaRPr lang="en-US" dirty="0"/>
          </a:p>
        </p:txBody>
      </p:sp>
    </p:spTree>
    <p:extLst>
      <p:ext uri="{BB962C8B-B14F-4D97-AF65-F5344CB8AC3E}">
        <p14:creationId xmlns:p14="http://schemas.microsoft.com/office/powerpoint/2010/main" val="31487079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11</a:t>
            </a:fld>
            <a:endParaRPr lang="en-US" dirty="0"/>
          </a:p>
        </p:txBody>
      </p:sp>
    </p:spTree>
    <p:extLst>
      <p:ext uri="{BB962C8B-B14F-4D97-AF65-F5344CB8AC3E}">
        <p14:creationId xmlns:p14="http://schemas.microsoft.com/office/powerpoint/2010/main" val="2333961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r>
              <a:rPr lang="en-US" dirty="0"/>
              <a:t>While some costs can be easier to separate – such as debt service on a fire station, others may prove more difficult – such as additional police personnel, salary increases to be competitive, and other items without a specific invoice.  </a:t>
            </a:r>
            <a:endParaRPr lang="en-US" dirty="0" smtClean="0"/>
          </a:p>
          <a:p>
            <a:pPr defTabSz="924458"/>
            <a:endParaRPr lang="en-US" dirty="0" smtClean="0"/>
          </a:p>
          <a:p>
            <a:pPr defTabSz="924458"/>
            <a:r>
              <a:rPr lang="en-US" dirty="0" smtClean="0"/>
              <a:t>Measure f14</a:t>
            </a:r>
            <a:r>
              <a:rPr lang="en-US" baseline="0" dirty="0" smtClean="0"/>
              <a:t> had an accompanying advisory measure. The Essential services measure going to the voters is to provide general funding for City operations. Atascadero used it’s power of the vote to indicate that roads was a priority. If this measure is passed by the voters, it will be for general city services.</a:t>
            </a:r>
            <a:endParaRPr lang="en-US" dirty="0"/>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12</a:t>
            </a:fld>
            <a:endParaRPr lang="en-US" dirty="0"/>
          </a:p>
        </p:txBody>
      </p:sp>
    </p:spTree>
    <p:extLst>
      <p:ext uri="{BB962C8B-B14F-4D97-AF65-F5344CB8AC3E}">
        <p14:creationId xmlns:p14="http://schemas.microsoft.com/office/powerpoint/2010/main" val="19461102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r>
              <a:rPr lang="en-US" dirty="0"/>
              <a:t>Similar to the difficulties encountered when depositing a check into </a:t>
            </a:r>
            <a:r>
              <a:rPr lang="en-US" dirty="0" smtClean="0"/>
              <a:t>your personal </a:t>
            </a:r>
            <a:r>
              <a:rPr lang="en-US" dirty="0"/>
              <a:t>checking account, stating exactly where the funds from that particular deposit are spent will be a challenge.  Were the funds from that check spent on groceries or was it your paycheck that paid for groceries and that check was spent on gas? Perhaps you and your spouse have a different opinion on where the grocery money came from or the gas money came from.  In the end you are in the exact some place monetarily, but what each dollar from the pool of dollars was spent on is dependent on your perspective and opinion.  </a:t>
            </a:r>
            <a:r>
              <a:rPr lang="en-US" dirty="0" smtClean="0"/>
              <a:t> This is a general</a:t>
            </a:r>
            <a:r>
              <a:rPr lang="en-US" baseline="0" dirty="0" smtClean="0"/>
              <a:t> tax and is really no different than other general fund revenues like property tax, Bradley burns sales tax, or tot.</a:t>
            </a:r>
            <a:endParaRPr lang="en-US" dirty="0"/>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13</a:t>
            </a:fld>
            <a:endParaRPr lang="en-US" dirty="0"/>
          </a:p>
        </p:txBody>
      </p:sp>
    </p:spTree>
    <p:extLst>
      <p:ext uri="{BB962C8B-B14F-4D97-AF65-F5344CB8AC3E}">
        <p14:creationId xmlns:p14="http://schemas.microsoft.com/office/powerpoint/2010/main" val="19300326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458"/>
            <a:r>
              <a:rPr lang="en-US" dirty="0" smtClean="0"/>
              <a:t>As Council weighs the options, it’s a challenge to find the</a:t>
            </a:r>
            <a:r>
              <a:rPr lang="en-US" baseline="0" dirty="0" smtClean="0"/>
              <a:t> right balance.  </a:t>
            </a:r>
            <a:r>
              <a:rPr lang="en-US" dirty="0" smtClean="0"/>
              <a:t>Transparency </a:t>
            </a:r>
            <a:r>
              <a:rPr lang="en-US" dirty="0"/>
              <a:t>and public trust </a:t>
            </a:r>
            <a:r>
              <a:rPr lang="en-US" dirty="0" smtClean="0"/>
              <a:t>are, of course, </a:t>
            </a:r>
            <a:r>
              <a:rPr lang="en-US" dirty="0"/>
              <a:t>held in high regard by the Council and staff.  This is evident in the recent Feasibility Study that was presented to Council on March 24, 2020, by True North Research, Inc.   This statistically valid sampling indicated that 76% of Atascadero voters surveyed were satisfied with the City’s efforts to provide municipal services, and 60% responded positively regarding the City’s fiscal management.</a:t>
            </a:r>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14</a:t>
            </a:fld>
            <a:endParaRPr lang="en-US" dirty="0"/>
          </a:p>
        </p:txBody>
      </p:sp>
    </p:spTree>
    <p:extLst>
      <p:ext uri="{BB962C8B-B14F-4D97-AF65-F5344CB8AC3E}">
        <p14:creationId xmlns:p14="http://schemas.microsoft.com/office/powerpoint/2010/main" val="373437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 it might sound more transparent to separate</a:t>
            </a:r>
            <a:r>
              <a:rPr lang="en-US" baseline="0" dirty="0" smtClean="0"/>
              <a:t> out all of the costs, doing so </a:t>
            </a:r>
            <a:r>
              <a:rPr lang="en-US" dirty="0" smtClean="0"/>
              <a:t>will </a:t>
            </a:r>
            <a:r>
              <a:rPr lang="en-US" dirty="0"/>
              <a:t>take significant administrative staff time/resources. </a:t>
            </a:r>
            <a:endParaRPr lang="en-US" dirty="0" smtClean="0"/>
          </a:p>
          <a:p>
            <a:endParaRPr lang="en-US" dirty="0" smtClean="0"/>
          </a:p>
          <a:p>
            <a:r>
              <a:rPr lang="en-US" dirty="0" smtClean="0"/>
              <a:t>Subjective, more than one right answer, challenges</a:t>
            </a:r>
            <a:r>
              <a:rPr lang="en-US" baseline="0" dirty="0" smtClean="0"/>
              <a:t> might erode public trust and confidence</a:t>
            </a:r>
            <a:endParaRPr lang="en-US" dirty="0" smtClean="0"/>
          </a:p>
          <a:p>
            <a:endParaRPr lang="en-US" dirty="0" smtClean="0"/>
          </a:p>
          <a:p>
            <a:r>
              <a:rPr lang="en-US" dirty="0" smtClean="0"/>
              <a:t> </a:t>
            </a:r>
            <a:r>
              <a:rPr lang="en-US" dirty="0"/>
              <a:t>Council will need to make clear how they want the expenditures separated and set out very detailed policies on how the allocation to Sales Tax Measure Funds and other funds should be calculated, and then understand that for many expenses, there is not a clear definition of what fits where.</a:t>
            </a:r>
          </a:p>
          <a:p>
            <a:r>
              <a:rPr lang="en-US" dirty="0"/>
              <a:t> </a:t>
            </a:r>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15</a:t>
            </a:fld>
            <a:endParaRPr lang="en-US" dirty="0"/>
          </a:p>
        </p:txBody>
      </p:sp>
    </p:spTree>
    <p:extLst>
      <p:ext uri="{BB962C8B-B14F-4D97-AF65-F5344CB8AC3E}">
        <p14:creationId xmlns:p14="http://schemas.microsoft.com/office/powerpoint/2010/main" val="10133732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Staff recommends one of the follow 6 options for phase 2. </a:t>
            </a:r>
          </a:p>
          <a:p>
            <a:endParaRPr lang="en-US" baseline="0" dirty="0" smtClean="0"/>
          </a:p>
          <a:p>
            <a:r>
              <a:rPr lang="en-US" baseline="0" dirty="0" smtClean="0"/>
              <a:t>1,2,3…</a:t>
            </a:r>
          </a:p>
          <a:p>
            <a:endParaRPr lang="en-US" baseline="0" dirty="0" smtClean="0"/>
          </a:p>
          <a:p>
            <a:endParaRPr lang="en-US" baseline="0" dirty="0" smtClean="0"/>
          </a:p>
          <a:p>
            <a:r>
              <a:rPr lang="en-US" baseline="0" dirty="0" smtClean="0"/>
              <a:t>Again, the level of additional cost is represented next to each option.</a:t>
            </a:r>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16</a:t>
            </a:fld>
            <a:endParaRPr lang="en-US" dirty="0"/>
          </a:p>
        </p:txBody>
      </p:sp>
    </p:spTree>
    <p:extLst>
      <p:ext uri="{BB962C8B-B14F-4D97-AF65-F5344CB8AC3E}">
        <p14:creationId xmlns:p14="http://schemas.microsoft.com/office/powerpoint/2010/main" val="14266572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17</a:t>
            </a:fld>
            <a:endParaRPr lang="en-US" dirty="0"/>
          </a:p>
        </p:txBody>
      </p:sp>
    </p:spTree>
    <p:extLst>
      <p:ext uri="{BB962C8B-B14F-4D97-AF65-F5344CB8AC3E}">
        <p14:creationId xmlns:p14="http://schemas.microsoft.com/office/powerpoint/2010/main" val="20322162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18</a:t>
            </a:fld>
            <a:endParaRPr lang="en-US" dirty="0"/>
          </a:p>
        </p:txBody>
      </p:sp>
    </p:spTree>
    <p:extLst>
      <p:ext uri="{BB962C8B-B14F-4D97-AF65-F5344CB8AC3E}">
        <p14:creationId xmlns:p14="http://schemas.microsoft.com/office/powerpoint/2010/main" val="362673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19</a:t>
            </a:fld>
            <a:endParaRPr lang="en-US" dirty="0"/>
          </a:p>
        </p:txBody>
      </p:sp>
    </p:spTree>
    <p:extLst>
      <p:ext uri="{BB962C8B-B14F-4D97-AF65-F5344CB8AC3E}">
        <p14:creationId xmlns:p14="http://schemas.microsoft.com/office/powerpoint/2010/main" val="1997092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2</a:t>
            </a:fld>
            <a:endParaRPr lang="en-US" dirty="0"/>
          </a:p>
        </p:txBody>
      </p:sp>
    </p:spTree>
    <p:extLst>
      <p:ext uri="{BB962C8B-B14F-4D97-AF65-F5344CB8AC3E}">
        <p14:creationId xmlns:p14="http://schemas.microsoft.com/office/powerpoint/2010/main" val="7398277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20</a:t>
            </a:fld>
            <a:endParaRPr lang="en-US" dirty="0"/>
          </a:p>
        </p:txBody>
      </p:sp>
    </p:spTree>
    <p:extLst>
      <p:ext uri="{BB962C8B-B14F-4D97-AF65-F5344CB8AC3E}">
        <p14:creationId xmlns:p14="http://schemas.microsoft.com/office/powerpoint/2010/main" val="4919994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21</a:t>
            </a:fld>
            <a:endParaRPr lang="en-US" dirty="0"/>
          </a:p>
        </p:txBody>
      </p:sp>
    </p:spTree>
    <p:extLst>
      <p:ext uri="{BB962C8B-B14F-4D97-AF65-F5344CB8AC3E}">
        <p14:creationId xmlns:p14="http://schemas.microsoft.com/office/powerpoint/2010/main" val="9760581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22</a:t>
            </a:fld>
            <a:endParaRPr lang="en-US" dirty="0"/>
          </a:p>
        </p:txBody>
      </p:sp>
    </p:spTree>
    <p:extLst>
      <p:ext uri="{BB962C8B-B14F-4D97-AF65-F5344CB8AC3E}">
        <p14:creationId xmlns:p14="http://schemas.microsoft.com/office/powerpoint/2010/main" val="2345388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3458" defTabSz="924458" fontAlgn="base">
              <a:spcBef>
                <a:spcPts val="607"/>
              </a:spcBef>
              <a:spcAft>
                <a:spcPct val="0"/>
              </a:spcAft>
              <a:buClr>
                <a:schemeClr val="accent6">
                  <a:lumMod val="75000"/>
                </a:schemeClr>
              </a:buClr>
              <a:buSzPct val="80000"/>
              <a:defRPr/>
            </a:pPr>
            <a:r>
              <a:rPr lang="en-US" dirty="0"/>
              <a:t>We’ve gone through  many various options tonight.  Based on Council’s recommendation at the May 26</a:t>
            </a:r>
            <a:r>
              <a:rPr lang="en-US" baseline="30000" dirty="0"/>
              <a:t>th</a:t>
            </a:r>
            <a:r>
              <a:rPr lang="en-US" dirty="0"/>
              <a:t> meeting, the priorities are to:</a:t>
            </a:r>
          </a:p>
          <a:p>
            <a:pPr marL="256794" indent="-173336" defTabSz="924458" fontAlgn="base">
              <a:spcBef>
                <a:spcPts val="607"/>
              </a:spcBef>
              <a:spcAft>
                <a:spcPct val="0"/>
              </a:spcAft>
              <a:buClr>
                <a:schemeClr val="accent6">
                  <a:lumMod val="75000"/>
                </a:schemeClr>
              </a:buClr>
              <a:buSzPct val="80000"/>
              <a:buFont typeface="Arial" panose="020B0604020202020204" pitchFamily="34" charset="0"/>
              <a:buChar char="•"/>
              <a:defRPr/>
            </a:pPr>
            <a:r>
              <a:rPr lang="en-US" dirty="0"/>
              <a:t>Formally engage the public and to develop a plan of accountability, while minimizing additional administrative costs.</a:t>
            </a:r>
          </a:p>
        </p:txBody>
      </p:sp>
      <p:sp>
        <p:nvSpPr>
          <p:cNvPr id="4" name="Slide Number Placeholder 3"/>
          <p:cNvSpPr>
            <a:spLocks noGrp="1"/>
          </p:cNvSpPr>
          <p:nvPr>
            <p:ph type="sldNum" sz="quarter" idx="10"/>
          </p:nvPr>
        </p:nvSpPr>
        <p:spPr/>
        <p:txBody>
          <a:bodyPr/>
          <a:lstStyle/>
          <a:p>
            <a:fld id="{A5771081-5AD7-451F-997B-193CE821C59A}" type="slidenum">
              <a:rPr lang="en-US" smtClean="0"/>
              <a:pPr/>
              <a:t>23</a:t>
            </a:fld>
            <a:endParaRPr lang="en-US" dirty="0"/>
          </a:p>
        </p:txBody>
      </p:sp>
    </p:spTree>
    <p:extLst>
      <p:ext uri="{BB962C8B-B14F-4D97-AF65-F5344CB8AC3E}">
        <p14:creationId xmlns:p14="http://schemas.microsoft.com/office/powerpoint/2010/main" val="333529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24</a:t>
            </a:fld>
            <a:endParaRPr lang="en-US" dirty="0"/>
          </a:p>
        </p:txBody>
      </p:sp>
    </p:spTree>
    <p:extLst>
      <p:ext uri="{BB962C8B-B14F-4D97-AF65-F5344CB8AC3E}">
        <p14:creationId xmlns:p14="http://schemas.microsoft.com/office/powerpoint/2010/main" val="21963772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25</a:t>
            </a:fld>
            <a:endParaRPr lang="en-US" dirty="0"/>
          </a:p>
        </p:txBody>
      </p:sp>
    </p:spTree>
    <p:extLst>
      <p:ext uri="{BB962C8B-B14F-4D97-AF65-F5344CB8AC3E}">
        <p14:creationId xmlns:p14="http://schemas.microsoft.com/office/powerpoint/2010/main" val="4106317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26</a:t>
            </a:fld>
            <a:endParaRPr lang="en-US" dirty="0"/>
          </a:p>
        </p:txBody>
      </p:sp>
    </p:spTree>
    <p:extLst>
      <p:ext uri="{BB962C8B-B14F-4D97-AF65-F5344CB8AC3E}">
        <p14:creationId xmlns:p14="http://schemas.microsoft.com/office/powerpoint/2010/main" val="36886295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27</a:t>
            </a:fld>
            <a:endParaRPr lang="en-US" dirty="0"/>
          </a:p>
        </p:txBody>
      </p:sp>
    </p:spTree>
    <p:extLst>
      <p:ext uri="{BB962C8B-B14F-4D97-AF65-F5344CB8AC3E}">
        <p14:creationId xmlns:p14="http://schemas.microsoft.com/office/powerpoint/2010/main" val="535545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3458" defTabSz="924458" fontAlgn="base">
              <a:spcBef>
                <a:spcPts val="607"/>
              </a:spcBef>
              <a:spcAft>
                <a:spcPct val="0"/>
              </a:spcAft>
              <a:buClr>
                <a:schemeClr val="accent6">
                  <a:lumMod val="75000"/>
                </a:schemeClr>
              </a:buClr>
              <a:buSzPct val="80000"/>
              <a:defRPr/>
            </a:pPr>
            <a:r>
              <a:rPr lang="en-US" dirty="0" smtClean="0"/>
              <a:t>From the Council’s May</a:t>
            </a:r>
            <a:r>
              <a:rPr lang="en-US" baseline="0" dirty="0" smtClean="0"/>
              <a:t> 26</a:t>
            </a:r>
            <a:r>
              <a:rPr lang="en-US" baseline="30000" dirty="0" smtClean="0"/>
              <a:t>th</a:t>
            </a:r>
            <a:r>
              <a:rPr lang="en-US" baseline="0" dirty="0" smtClean="0"/>
              <a:t> meeting, we can derive three key priorities:</a:t>
            </a:r>
          </a:p>
          <a:p>
            <a:pPr marL="83458" defTabSz="924458" fontAlgn="base">
              <a:spcBef>
                <a:spcPts val="607"/>
              </a:spcBef>
              <a:spcAft>
                <a:spcPct val="0"/>
              </a:spcAft>
              <a:buClr>
                <a:schemeClr val="accent6">
                  <a:lumMod val="75000"/>
                </a:schemeClr>
              </a:buClr>
              <a:buSzPct val="80000"/>
              <a:defRPr/>
            </a:pPr>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3</a:t>
            </a:fld>
            <a:endParaRPr lang="en-US" dirty="0"/>
          </a:p>
        </p:txBody>
      </p:sp>
    </p:spTree>
    <p:extLst>
      <p:ext uri="{BB962C8B-B14F-4D97-AF65-F5344CB8AC3E}">
        <p14:creationId xmlns:p14="http://schemas.microsoft.com/office/powerpoint/2010/main" val="38773178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3458" defTabSz="924458" fontAlgn="base">
              <a:spcBef>
                <a:spcPts val="607"/>
              </a:spcBef>
              <a:spcAft>
                <a:spcPct val="0"/>
              </a:spcAft>
              <a:buClr>
                <a:schemeClr val="accent6">
                  <a:lumMod val="75000"/>
                </a:schemeClr>
              </a:buClr>
              <a:buSzPct val="80000"/>
              <a:defRPr/>
            </a:pPr>
            <a:r>
              <a:rPr lang="en-US" dirty="0" smtClean="0"/>
              <a:t>The key priorities</a:t>
            </a:r>
            <a:r>
              <a:rPr lang="en-US" baseline="0" dirty="0" smtClean="0"/>
              <a:t> can be used to develop a phased approach:</a:t>
            </a:r>
          </a:p>
          <a:p>
            <a:pPr marL="83458" defTabSz="924458" fontAlgn="base">
              <a:spcBef>
                <a:spcPts val="607"/>
              </a:spcBef>
              <a:spcAft>
                <a:spcPct val="0"/>
              </a:spcAft>
              <a:buClr>
                <a:schemeClr val="accent6">
                  <a:lumMod val="75000"/>
                </a:schemeClr>
              </a:buClr>
              <a:buSzPct val="80000"/>
              <a:defRPr/>
            </a:pPr>
            <a:r>
              <a:rPr lang="en-US" baseline="0" dirty="0" smtClean="0"/>
              <a:t>Phase I</a:t>
            </a:r>
          </a:p>
          <a:p>
            <a:pPr marL="83458" defTabSz="924458" fontAlgn="base">
              <a:spcBef>
                <a:spcPts val="607"/>
              </a:spcBef>
              <a:spcAft>
                <a:spcPct val="0"/>
              </a:spcAft>
              <a:buClr>
                <a:schemeClr val="accent6">
                  <a:lumMod val="75000"/>
                </a:schemeClr>
              </a:buClr>
              <a:buSzPct val="80000"/>
              <a:defRPr/>
            </a:pPr>
            <a:r>
              <a:rPr lang="en-US" baseline="0" dirty="0" smtClean="0"/>
              <a:t>Phase 2</a:t>
            </a:r>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4</a:t>
            </a:fld>
            <a:endParaRPr lang="en-US" dirty="0"/>
          </a:p>
        </p:txBody>
      </p:sp>
    </p:spTree>
    <p:extLst>
      <p:ext uri="{BB962C8B-B14F-4D97-AF65-F5344CB8AC3E}">
        <p14:creationId xmlns:p14="http://schemas.microsoft.com/office/powerpoint/2010/main" val="2188071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83458" defTabSz="924458" fontAlgn="base">
              <a:spcBef>
                <a:spcPts val="607"/>
              </a:spcBef>
              <a:spcAft>
                <a:spcPct val="0"/>
              </a:spcAft>
              <a:buClr>
                <a:schemeClr val="accent6">
                  <a:lumMod val="75000"/>
                </a:schemeClr>
              </a:buClr>
              <a:buSzPct val="80000"/>
              <a:defRPr/>
            </a:pPr>
            <a:r>
              <a:rPr lang="en-US" dirty="0"/>
              <a:t>The existing City budget process is purposely structured to continuously receive public input on where funds are spent. Member of the public can speak at City Council meetings, reach out to council members individually, and talk with City staff.  In addition, there is an extensive formal public </a:t>
            </a:r>
            <a:r>
              <a:rPr lang="en-US" dirty="0" smtClean="0"/>
              <a:t>process, typically including a minimum of 8 publically</a:t>
            </a:r>
            <a:r>
              <a:rPr lang="en-US" baseline="0" dirty="0" smtClean="0"/>
              <a:t> held meetings, </a:t>
            </a:r>
            <a:r>
              <a:rPr lang="en-US" dirty="0" smtClean="0"/>
              <a:t> </a:t>
            </a:r>
            <a:r>
              <a:rPr lang="en-US" dirty="0"/>
              <a:t>that drives what is included in each of the budgets</a:t>
            </a:r>
            <a:r>
              <a:rPr lang="en-US" dirty="0" smtClean="0"/>
              <a:t>.  </a:t>
            </a:r>
            <a:endParaRPr lang="en-US" dirty="0"/>
          </a:p>
        </p:txBody>
      </p:sp>
      <p:sp>
        <p:nvSpPr>
          <p:cNvPr id="4" name="Slide Number Placeholder 3"/>
          <p:cNvSpPr>
            <a:spLocks noGrp="1"/>
          </p:cNvSpPr>
          <p:nvPr>
            <p:ph type="sldNum" sz="quarter" idx="10"/>
          </p:nvPr>
        </p:nvSpPr>
        <p:spPr/>
        <p:txBody>
          <a:bodyPr/>
          <a:lstStyle/>
          <a:p>
            <a:fld id="{A5771081-5AD7-451F-997B-193CE821C59A}" type="slidenum">
              <a:rPr lang="en-US" smtClean="0"/>
              <a:pPr/>
              <a:t>5</a:t>
            </a:fld>
            <a:endParaRPr lang="en-US" dirty="0"/>
          </a:p>
        </p:txBody>
      </p:sp>
    </p:spTree>
    <p:extLst>
      <p:ext uri="{BB962C8B-B14F-4D97-AF65-F5344CB8AC3E}">
        <p14:creationId xmlns:p14="http://schemas.microsoft.com/office/powerpoint/2010/main" val="2699643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6</a:t>
            </a:fld>
            <a:endParaRPr lang="en-US" dirty="0"/>
          </a:p>
        </p:txBody>
      </p:sp>
    </p:spTree>
    <p:extLst>
      <p:ext uri="{BB962C8B-B14F-4D97-AF65-F5344CB8AC3E}">
        <p14:creationId xmlns:p14="http://schemas.microsoft.com/office/powerpoint/2010/main" val="1616408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Staff recommends one of three different options for Phase I:</a:t>
            </a:r>
          </a:p>
          <a:p>
            <a:endParaRPr lang="en-US" baseline="0" dirty="0" smtClean="0"/>
          </a:p>
          <a:p>
            <a:r>
              <a:rPr lang="en-US" baseline="0" dirty="0" smtClean="0"/>
              <a:t> 1 2 3 </a:t>
            </a:r>
          </a:p>
          <a:p>
            <a:endParaRPr lang="en-US" baseline="0" dirty="0" smtClean="0"/>
          </a:p>
          <a:p>
            <a:r>
              <a:rPr lang="en-US" baseline="0" dirty="0" smtClean="0"/>
              <a:t>Next to each option is the level of additional cost the option may incur.</a:t>
            </a:r>
          </a:p>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7</a:t>
            </a:fld>
            <a:endParaRPr lang="en-US" dirty="0"/>
          </a:p>
        </p:txBody>
      </p:sp>
    </p:spTree>
    <p:extLst>
      <p:ext uri="{BB962C8B-B14F-4D97-AF65-F5344CB8AC3E}">
        <p14:creationId xmlns:p14="http://schemas.microsoft.com/office/powerpoint/2010/main" val="24414263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8</a:t>
            </a:fld>
            <a:endParaRPr lang="en-US" dirty="0"/>
          </a:p>
        </p:txBody>
      </p:sp>
    </p:spTree>
    <p:extLst>
      <p:ext uri="{BB962C8B-B14F-4D97-AF65-F5344CB8AC3E}">
        <p14:creationId xmlns:p14="http://schemas.microsoft.com/office/powerpoint/2010/main" val="2739437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A5771081-5AD7-451F-997B-193CE821C59A}" type="slidenum">
              <a:rPr lang="en-US" smtClean="0"/>
              <a:pPr/>
              <a:t>9</a:t>
            </a:fld>
            <a:endParaRPr lang="en-US" dirty="0"/>
          </a:p>
        </p:txBody>
      </p:sp>
    </p:spTree>
    <p:extLst>
      <p:ext uri="{BB962C8B-B14F-4D97-AF65-F5344CB8AC3E}">
        <p14:creationId xmlns:p14="http://schemas.microsoft.com/office/powerpoint/2010/main" val="24468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dirty="0"/>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dirty="0"/>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dirty="0" smtClean="0"/>
              <a:t>Click to edit Master title style</a:t>
            </a:r>
            <a:endParaRPr lang="en-US" dirty="0"/>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b="0" i="1" baseline="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dirty="0" smtClean="0"/>
              <a:t>Click to edit Master subtitle style</a:t>
            </a:r>
            <a:endParaRPr lang="en-US" dirty="0"/>
          </a:p>
        </p:txBody>
      </p:sp>
      <p:sp>
        <p:nvSpPr>
          <p:cNvPr id="6" name="Date Placeholder 6"/>
          <p:cNvSpPr>
            <a:spLocks noGrp="1"/>
          </p:cNvSpPr>
          <p:nvPr>
            <p:ph type="dt" sz="half" idx="10"/>
          </p:nvPr>
        </p:nvSpPr>
        <p:spPr>
          <a:xfrm>
            <a:off x="1066800" y="6324600"/>
            <a:ext cx="2133600" cy="476250"/>
          </a:xfrm>
        </p:spPr>
        <p:txBody>
          <a:bodyPr/>
          <a:lstStyle>
            <a:lvl1pPr>
              <a:defRPr/>
            </a:lvl1pPr>
            <a:extLst/>
          </a:lstStyle>
          <a:p>
            <a:pPr>
              <a:defRPr/>
            </a:pPr>
            <a:endParaRPr lang="en-US" dirty="0"/>
          </a:p>
        </p:txBody>
      </p:sp>
      <p:sp>
        <p:nvSpPr>
          <p:cNvPr id="7" name="Footer Placeholder 19"/>
          <p:cNvSpPr>
            <a:spLocks noGrp="1"/>
          </p:cNvSpPr>
          <p:nvPr>
            <p:ph type="ftr" sz="quarter" idx="11"/>
          </p:nvPr>
        </p:nvSpPr>
        <p:spPr>
          <a:xfrm>
            <a:off x="3276600" y="6324600"/>
            <a:ext cx="2895600" cy="476250"/>
          </a:xfrm>
        </p:spPr>
        <p:txBody>
          <a:bodyPr/>
          <a:lstStyle>
            <a:lvl1pPr>
              <a:defRPr/>
            </a:lvl1pPr>
            <a:extLst/>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435100" y="1447800"/>
            <a:ext cx="7499350" cy="3505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a:xfrm>
            <a:off x="990600" y="6324600"/>
            <a:ext cx="2133600" cy="476250"/>
          </a:xfrm>
        </p:spPr>
        <p:txBody>
          <a:bodyPr/>
          <a:lstStyle>
            <a:lvl1pPr>
              <a:defRPr/>
            </a:lvl1pPr>
          </a:lstStyle>
          <a:p>
            <a:pPr>
              <a:defRPr/>
            </a:pPr>
            <a:endParaRPr lang="en-US" dirty="0"/>
          </a:p>
        </p:txBody>
      </p:sp>
      <p:sp>
        <p:nvSpPr>
          <p:cNvPr id="5" name="Footer Placeholder 9"/>
          <p:cNvSpPr>
            <a:spLocks noGrp="1"/>
          </p:cNvSpPr>
          <p:nvPr>
            <p:ph type="ftr" sz="quarter" idx="11"/>
          </p:nvPr>
        </p:nvSpPr>
        <p:spPr>
          <a:xfrm>
            <a:off x="3200400" y="6324600"/>
            <a:ext cx="2895600" cy="476250"/>
          </a:xfrm>
        </p:spPr>
        <p:txBody>
          <a:bodyPr/>
          <a:lstStyle>
            <a:lvl1pPr>
              <a:defRPr/>
            </a:lvl1pPr>
          </a:lstStyle>
          <a:p>
            <a:pPr>
              <a:defRPr/>
            </a:pP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dirty="0"/>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a:xfrm>
            <a:off x="2362200" y="6381750"/>
            <a:ext cx="2133600" cy="476250"/>
          </a:xfrm>
        </p:spPr>
        <p:txBody>
          <a:bodyPr/>
          <a:lstStyle>
            <a:lvl1pPr>
              <a:defRPr/>
            </a:lvl1pPr>
            <a:extLst/>
          </a:lstStyle>
          <a:p>
            <a:pPr>
              <a:defRPr/>
            </a:pPr>
            <a:endParaRPr lang="en-US" dirty="0"/>
          </a:p>
        </p:txBody>
      </p:sp>
      <p:sp>
        <p:nvSpPr>
          <p:cNvPr id="9" name="Footer Placeholder 4"/>
          <p:cNvSpPr>
            <a:spLocks noGrp="1"/>
          </p:cNvSpPr>
          <p:nvPr>
            <p:ph type="ftr" sz="quarter" idx="11"/>
          </p:nvPr>
        </p:nvSpPr>
        <p:spPr>
          <a:xfrm>
            <a:off x="4495800" y="6381750"/>
            <a:ext cx="2590800" cy="476250"/>
          </a:xfrm>
        </p:spPr>
        <p:txBody>
          <a:bodyPr/>
          <a:lstStyle>
            <a:lvl1pPr>
              <a:defRPr/>
            </a:lvl1pPr>
            <a:extLst/>
          </a:lstStyle>
          <a:p>
            <a:pPr>
              <a:defRPr/>
            </a:pPr>
            <a:endParaRPr lang="en-US" dirty="0"/>
          </a:p>
        </p:txBody>
      </p:sp>
      <p:pic>
        <p:nvPicPr>
          <p:cNvPr id="11" name="Picture 5" descr="C:\Documents and Settings\mwesson\Desktop\LogoColor_TransparentBackground.GIF"/>
          <p:cNvPicPr>
            <a:picLocks noChangeAspect="1" noChangeArrowheads="1"/>
          </p:cNvPicPr>
          <p:nvPr userDrawn="1"/>
        </p:nvPicPr>
        <p:blipFill>
          <a:blip r:embed="rId2" cstate="print">
            <a:lum bright="30000" contrast="-40000"/>
          </a:blip>
          <a:srcRect/>
          <a:stretch>
            <a:fillRect/>
          </a:stretch>
        </p:blipFill>
        <p:spPr bwMode="auto">
          <a:xfrm>
            <a:off x="7239000" y="5181600"/>
            <a:ext cx="1776648" cy="1517077"/>
          </a:xfrm>
          <a:prstGeom prst="rect">
            <a:avLst/>
          </a:prstGeom>
          <a:ln>
            <a:noFill/>
          </a:ln>
          <a:effectLst>
            <a:softEdge rad="112500"/>
          </a:effec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6336792"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a:xfrm>
            <a:off x="1066800" y="6305550"/>
            <a:ext cx="2133600" cy="476250"/>
          </a:xfrm>
        </p:spPr>
        <p:txBody>
          <a:bodyPr/>
          <a:lstStyle>
            <a:lvl1pPr>
              <a:defRPr/>
            </a:lvl1pPr>
          </a:lstStyle>
          <a:p>
            <a:pPr>
              <a:defRPr/>
            </a:pPr>
            <a:endParaRPr lang="en-US" dirty="0"/>
          </a:p>
        </p:txBody>
      </p:sp>
      <p:sp>
        <p:nvSpPr>
          <p:cNvPr id="4" name="Footer Placeholder 9"/>
          <p:cNvSpPr>
            <a:spLocks noGrp="1"/>
          </p:cNvSpPr>
          <p:nvPr>
            <p:ph type="ftr" sz="quarter" idx="11"/>
          </p:nvPr>
        </p:nvSpPr>
        <p:spPr>
          <a:xfrm>
            <a:off x="3200400" y="6305550"/>
            <a:ext cx="2895600" cy="476250"/>
          </a:xfrm>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4" name="Date Placeholder 1"/>
          <p:cNvSpPr>
            <a:spLocks noGrp="1"/>
          </p:cNvSpPr>
          <p:nvPr>
            <p:ph type="dt" sz="half" idx="10"/>
          </p:nvPr>
        </p:nvSpPr>
        <p:spPr>
          <a:xfrm>
            <a:off x="1066800" y="6305550"/>
            <a:ext cx="2133600" cy="476250"/>
          </a:xfrm>
        </p:spPr>
        <p:txBody>
          <a:bodyPr/>
          <a:lstStyle>
            <a:lvl1pPr>
              <a:defRPr/>
            </a:lvl1pPr>
            <a:extLst/>
          </a:lstStyle>
          <a:p>
            <a:pPr>
              <a:defRPr/>
            </a:pPr>
            <a:endParaRPr lang="en-US" dirty="0"/>
          </a:p>
        </p:txBody>
      </p:sp>
      <p:sp>
        <p:nvSpPr>
          <p:cNvPr id="5" name="Footer Placeholder 2"/>
          <p:cNvSpPr>
            <a:spLocks noGrp="1"/>
          </p:cNvSpPr>
          <p:nvPr>
            <p:ph type="ftr" sz="quarter" idx="11"/>
          </p:nvPr>
        </p:nvSpPr>
        <p:spPr>
          <a:xfrm>
            <a:off x="3200400" y="6305550"/>
            <a:ext cx="2895600" cy="476250"/>
          </a:xfrm>
        </p:spPr>
        <p:txBody>
          <a:bodyPr/>
          <a:lstStyle>
            <a:lvl1pPr>
              <a:defRPr/>
            </a:lvl1pPr>
            <a:extLst/>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152400" y="6324600"/>
            <a:ext cx="2133600" cy="476250"/>
          </a:xfrm>
        </p:spPr>
        <p:txBody>
          <a:bodyPr/>
          <a:lstStyle>
            <a:lvl1pPr>
              <a:defRPr/>
            </a:lvl1pPr>
            <a:extLst/>
          </a:lstStyle>
          <a:p>
            <a:pPr>
              <a:defRPr/>
            </a:pPr>
            <a:endParaRPr lang="en-US" dirty="0"/>
          </a:p>
        </p:txBody>
      </p:sp>
      <p:sp>
        <p:nvSpPr>
          <p:cNvPr id="6" name="Footer Placeholder 5"/>
          <p:cNvSpPr>
            <a:spLocks noGrp="1"/>
          </p:cNvSpPr>
          <p:nvPr>
            <p:ph type="ftr" sz="quarter" idx="11"/>
          </p:nvPr>
        </p:nvSpPr>
        <p:spPr>
          <a:xfrm>
            <a:off x="2438400" y="6324600"/>
            <a:ext cx="2895600" cy="476250"/>
          </a:xfrm>
        </p:spPr>
        <p:txBody>
          <a:bodyPr/>
          <a:lstStyle>
            <a:lvl1pPr>
              <a:defRPr/>
            </a:lvl1pPr>
            <a:extLst/>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hangingPunct="1">
              <a:lnSpc>
                <a:spcPts val="3000"/>
              </a:lnSpc>
              <a:spcBef>
                <a:spcPts val="600"/>
              </a:spcBef>
              <a:buClr>
                <a:schemeClr val="accent1"/>
              </a:buClr>
              <a:buSzPct val="80000"/>
              <a:buFont typeface="Wingdings 2"/>
              <a:buNone/>
              <a:defRPr/>
            </a:pPr>
            <a:endParaRPr lang="en-US" sz="3200" dirty="0">
              <a:latin typeface="+mn-lt"/>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a:xfrm>
            <a:off x="76200" y="6305550"/>
            <a:ext cx="2133600" cy="476250"/>
          </a:xfrm>
        </p:spPr>
        <p:txBody>
          <a:bodyPr/>
          <a:lstStyle>
            <a:lvl1pPr>
              <a:defRPr/>
            </a:lvl1pPr>
            <a:extLst/>
          </a:lstStyle>
          <a:p>
            <a:pPr>
              <a:defRPr/>
            </a:pPr>
            <a:endParaRPr lang="en-US" dirty="0"/>
          </a:p>
        </p:txBody>
      </p:sp>
      <p:sp>
        <p:nvSpPr>
          <p:cNvPr id="9" name="Footer Placeholder 5"/>
          <p:cNvSpPr>
            <a:spLocks noGrp="1"/>
          </p:cNvSpPr>
          <p:nvPr>
            <p:ph type="ftr" sz="quarter" idx="11"/>
          </p:nvPr>
        </p:nvSpPr>
        <p:spPr>
          <a:xfrm>
            <a:off x="2209800" y="6305550"/>
            <a:ext cx="2895600" cy="476250"/>
          </a:xfrm>
        </p:spPr>
        <p:txBody>
          <a:bodyPr/>
          <a:lstStyle>
            <a:lvl1pPr>
              <a:defRPr/>
            </a:lvl1pPr>
            <a:extLst/>
          </a:lstStyle>
          <a:p>
            <a:pPr>
              <a:defRPr/>
            </a:pPr>
            <a:endParaRPr lang="en-US" dirty="0"/>
          </a:p>
        </p:txBody>
      </p:sp>
      <p:pic>
        <p:nvPicPr>
          <p:cNvPr id="11" name="Picture 5" descr="C:\Documents and Settings\mwesson\Desktop\LogoColor_TransparentBackground.GIF"/>
          <p:cNvPicPr>
            <a:picLocks noChangeAspect="1" noChangeArrowheads="1"/>
          </p:cNvPicPr>
          <p:nvPr userDrawn="1"/>
        </p:nvPicPr>
        <p:blipFill>
          <a:blip r:embed="rId2" cstate="print"/>
          <a:srcRect/>
          <a:stretch>
            <a:fillRect/>
          </a:stretch>
        </p:blipFill>
        <p:spPr bwMode="auto">
          <a:xfrm>
            <a:off x="6858000" y="4952856"/>
            <a:ext cx="2052638" cy="1752744"/>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p>
            <a:r>
              <a:rPr lang="en-US" dirty="0" smtClean="0"/>
              <a:t>Click to edit Master title style</a:t>
            </a:r>
            <a:endParaRPr lang="en-US" dirty="0"/>
          </a:p>
        </p:txBody>
      </p:sp>
      <p:sp>
        <p:nvSpPr>
          <p:cNvPr id="9" name="Text Placeholder 8"/>
          <p:cNvSpPr>
            <a:spLocks noGrp="1"/>
          </p:cNvSpPr>
          <p:nvPr>
            <p:ph type="body" idx="1"/>
          </p:nvPr>
        </p:nvSpPr>
        <p:spPr bwMode="auto">
          <a:xfrm>
            <a:off x="1435100" y="1447800"/>
            <a:ext cx="74803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1219200" y="6324600"/>
            <a:ext cx="2133600" cy="476250"/>
          </a:xfrm>
          <a:prstGeom prst="rect">
            <a:avLst/>
          </a:prstGeom>
        </p:spPr>
        <p:txBody>
          <a:bodyPr anchor="b"/>
          <a:lstStyle>
            <a:lvl1pPr algn="r" eaLnBrk="1" latinLnBrk="0" hangingPunct="1">
              <a:defRPr kumimoji="0" sz="1000" baseline="0">
                <a:solidFill>
                  <a:schemeClr val="bg2">
                    <a:shade val="50000"/>
                    <a:satMod val="200000"/>
                  </a:schemeClr>
                </a:solidFill>
                <a:latin typeface="Arial" pitchFamily="34" charset="0"/>
              </a:defRPr>
            </a:lvl1pPr>
            <a:extLst/>
          </a:lstStyle>
          <a:p>
            <a:pPr>
              <a:defRPr/>
            </a:pPr>
            <a:endParaRPr lang="en-US" dirty="0"/>
          </a:p>
        </p:txBody>
      </p:sp>
      <p:sp>
        <p:nvSpPr>
          <p:cNvPr id="10" name="Footer Placeholder 9"/>
          <p:cNvSpPr>
            <a:spLocks noGrp="1"/>
          </p:cNvSpPr>
          <p:nvPr>
            <p:ph type="ftr" sz="quarter" idx="3"/>
          </p:nvPr>
        </p:nvSpPr>
        <p:spPr>
          <a:xfrm>
            <a:off x="3505200" y="6305550"/>
            <a:ext cx="2895600" cy="476250"/>
          </a:xfrm>
          <a:prstGeom prst="rect">
            <a:avLst/>
          </a:prstGeom>
        </p:spPr>
        <p:txBody>
          <a:bodyPr anchor="b"/>
          <a:lstStyle>
            <a:lvl1pPr eaLnBrk="1" latinLnBrk="0" hangingPunct="1">
              <a:defRPr kumimoji="0" sz="1000">
                <a:solidFill>
                  <a:schemeClr val="bg2">
                    <a:shade val="50000"/>
                    <a:satMod val="200000"/>
                  </a:schemeClr>
                </a:solidFill>
                <a:effectLst/>
                <a:latin typeface="Arial" pitchFamily="34" charset="0"/>
                <a:cs typeface="Arial" pitchFamily="34" charset="0"/>
              </a:defRPr>
            </a:lvl1pPr>
            <a:extLst/>
          </a:lstStyle>
          <a:p>
            <a:pPr>
              <a:defRPr/>
            </a:pPr>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pic>
        <p:nvPicPr>
          <p:cNvPr id="17" name="Picture 5" descr="C:\Documents and Settings\mwesson\Desktop\LogoColor_TransparentBackground.GIF"/>
          <p:cNvPicPr>
            <a:picLocks noChangeAspect="1" noChangeArrowheads="1"/>
          </p:cNvPicPr>
          <p:nvPr/>
        </p:nvPicPr>
        <p:blipFill>
          <a:blip r:embed="rId10" cstate="print">
            <a:lum bright="40000" contrast="-40000"/>
          </a:blip>
          <a:srcRect/>
          <a:stretch>
            <a:fillRect/>
          </a:stretch>
        </p:blipFill>
        <p:spPr bwMode="auto">
          <a:xfrm>
            <a:off x="7467600" y="5410200"/>
            <a:ext cx="1519070" cy="1297131"/>
          </a:xfrm>
          <a:prstGeom prst="rect">
            <a:avLst/>
          </a:prstGeom>
          <a:ln>
            <a:noFill/>
          </a:ln>
          <a:effectLst>
            <a:softEdge rad="112500"/>
          </a:effectLst>
        </p:spPr>
      </p:pic>
    </p:spTree>
  </p:cSld>
  <p:clrMap bg1="lt1" tx1="dk1" bg2="lt2" tx2="dk2" accent1="accent1" accent2="accent2" accent3="accent3" accent4="accent4" accent5="accent5" accent6="accent6" hlink="hlink" folHlink="folHlink"/>
  <p:sldLayoutIdLst>
    <p:sldLayoutId id="2147484009" r:id="rId1"/>
    <p:sldLayoutId id="2147484004" r:id="rId2"/>
    <p:sldLayoutId id="2147484010" r:id="rId3"/>
    <p:sldLayoutId id="2147484005" r:id="rId4"/>
    <p:sldLayoutId id="2147484006" r:id="rId5"/>
    <p:sldLayoutId id="2147484012" r:id="rId6"/>
    <p:sldLayoutId id="2147484013" r:id="rId7"/>
    <p:sldLayoutId id="2147484014" r:id="rId8"/>
  </p:sldLayoutIdLst>
  <p:timing>
    <p:tnLst>
      <p:par>
        <p:cTn id="1" dur="indefinite" restart="never" nodeType="tmRoot"/>
      </p:par>
    </p:tnLst>
  </p:timing>
  <p:txStyles>
    <p:title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5331" y="1219200"/>
            <a:ext cx="7406640" cy="1472184"/>
          </a:xfrm>
        </p:spPr>
        <p:txBody>
          <a:bodyPr>
            <a:normAutofit fontScale="90000"/>
          </a:bodyPr>
          <a:lstStyle/>
          <a:p>
            <a:r>
              <a:rPr lang="en-US" sz="3900" dirty="0" smtClean="0"/>
              <a:t>Oversight Options for the Proposed 2020 Essential Services Sales Tax Measure</a:t>
            </a:r>
            <a:r>
              <a:rPr lang="en-US" dirty="0" smtClean="0"/>
              <a:t/>
            </a:r>
            <a:br>
              <a:rPr lang="en-US" dirty="0" smtClean="0"/>
            </a:br>
            <a:endParaRPr lang="en-US" dirty="0"/>
          </a:p>
        </p:txBody>
      </p:sp>
      <p:sp>
        <p:nvSpPr>
          <p:cNvPr id="3" name="Subtitle 2"/>
          <p:cNvSpPr>
            <a:spLocks noGrp="1"/>
          </p:cNvSpPr>
          <p:nvPr>
            <p:ph type="subTitle" idx="1"/>
          </p:nvPr>
        </p:nvSpPr>
        <p:spPr>
          <a:xfrm>
            <a:off x="1447800" y="3276600"/>
            <a:ext cx="7406640" cy="1752600"/>
          </a:xfrm>
        </p:spPr>
        <p:txBody>
          <a:bodyPr/>
          <a:lstStyle/>
          <a:p>
            <a:r>
              <a:rPr lang="en-US" dirty="0" smtClean="0"/>
              <a:t>Atascadero City Council</a:t>
            </a:r>
          </a:p>
          <a:p>
            <a:r>
              <a:rPr lang="en-US" dirty="0" smtClean="0"/>
              <a:t>July 14, 2020</a:t>
            </a:r>
            <a:endParaRPr lang="en-US" dirty="0"/>
          </a:p>
        </p:txBody>
      </p:sp>
      <p:sp>
        <p:nvSpPr>
          <p:cNvPr id="4" name="Title 1"/>
          <p:cNvSpPr txBox="1">
            <a:spLocks/>
          </p:cNvSpPr>
          <p:nvPr/>
        </p:nvSpPr>
        <p:spPr>
          <a:xfrm>
            <a:off x="1435331" y="1752600"/>
            <a:ext cx="7406640" cy="736092"/>
          </a:xfrm>
          <a:prstGeom prst="rect">
            <a:avLst/>
          </a:prstGeom>
        </p:spPr>
        <p:txBody>
          <a:bodyPr anchor="b">
            <a:normAutofit/>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endParaRPr lang="en-US" sz="3900" b="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318" y="1295400"/>
            <a:ext cx="7548282" cy="3810000"/>
          </a:xfrm>
        </p:spPr>
        <p:txBody>
          <a:bodyPr/>
          <a:lstStyle/>
          <a:p>
            <a:pPr marL="596900" lvl="0" indent="-514350">
              <a:buClr>
                <a:schemeClr val="accent6">
                  <a:lumMod val="75000"/>
                </a:schemeClr>
              </a:buClr>
              <a:buFont typeface="+mj-lt"/>
              <a:buAutoNum type="arabicPeriod" startAt="3"/>
            </a:pPr>
            <a:r>
              <a:rPr lang="en-US" dirty="0" smtClean="0"/>
              <a:t>Expand Current Process</a:t>
            </a:r>
          </a:p>
          <a:p>
            <a:pPr marL="974725" lvl="1" indent="-571500">
              <a:buClr>
                <a:schemeClr val="accent6">
                  <a:lumMod val="75000"/>
                </a:schemeClr>
              </a:buClr>
              <a:buFont typeface="+mj-lt"/>
              <a:buAutoNum type="romanLcPeriod"/>
            </a:pPr>
            <a:r>
              <a:rPr lang="en-US" dirty="0" smtClean="0"/>
              <a:t>Expand current budget process to seek out and receive public input on the expenditure of these funds</a:t>
            </a:r>
          </a:p>
          <a:p>
            <a:pPr marL="974725" lvl="1" indent="-571500">
              <a:buClr>
                <a:schemeClr val="accent6">
                  <a:lumMod val="75000"/>
                </a:schemeClr>
              </a:buClr>
              <a:buFont typeface="+mj-lt"/>
              <a:buAutoNum type="romanLcPeriod"/>
            </a:pPr>
            <a:r>
              <a:rPr lang="en-US" dirty="0" smtClean="0"/>
              <a:t>Build common understanding of the City’s finances and receive input on community priorities</a:t>
            </a:r>
          </a:p>
          <a:p>
            <a:pPr marL="974725" lvl="1" indent="-571500">
              <a:buClr>
                <a:schemeClr val="accent6">
                  <a:lumMod val="75000"/>
                </a:schemeClr>
              </a:buClr>
              <a:buFont typeface="+mj-lt"/>
              <a:buAutoNum type="romanLcPeriod"/>
            </a:pPr>
            <a:r>
              <a:rPr lang="en-US" dirty="0" smtClean="0"/>
              <a:t>Information would be brought to Council Strategic Planning sessions for prioritization</a:t>
            </a:r>
          </a:p>
          <a:p>
            <a:pPr marL="974725" lvl="1" indent="-571500">
              <a:buClr>
                <a:schemeClr val="accent6">
                  <a:lumMod val="75000"/>
                </a:schemeClr>
              </a:buClr>
              <a:buFont typeface="+mj-lt"/>
              <a:buAutoNum type="romanLcPeriod"/>
            </a:pPr>
            <a:r>
              <a:rPr lang="en-US" dirty="0" smtClean="0"/>
              <a:t>Would require a moderate to low</a:t>
            </a:r>
          </a:p>
          <a:p>
            <a:pPr marL="403225" lvl="1" indent="0">
              <a:buClr>
                <a:schemeClr val="accent6">
                  <a:lumMod val="75000"/>
                </a:schemeClr>
              </a:buClr>
              <a:buNone/>
            </a:pPr>
            <a:r>
              <a:rPr lang="en-US" dirty="0"/>
              <a:t> </a:t>
            </a:r>
            <a:r>
              <a:rPr lang="en-US" dirty="0" smtClean="0"/>
              <a:t>     level of additional administrative costs</a:t>
            </a:r>
          </a:p>
        </p:txBody>
      </p:sp>
      <p:sp>
        <p:nvSpPr>
          <p:cNvPr id="4" name="Title 1"/>
          <p:cNvSpPr txBox="1">
            <a:spLocks/>
          </p:cNvSpPr>
          <p:nvPr/>
        </p:nvSpPr>
        <p:spPr>
          <a:xfrm>
            <a:off x="990600" y="22860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I:   Option 3</a:t>
            </a:r>
            <a:endParaRPr lang="en-US" b="0" dirty="0"/>
          </a:p>
        </p:txBody>
      </p:sp>
      <p:sp>
        <p:nvSpPr>
          <p:cNvPr id="2" name="TextBox 1"/>
          <p:cNvSpPr txBox="1"/>
          <p:nvPr/>
        </p:nvSpPr>
        <p:spPr>
          <a:xfrm>
            <a:off x="838201" y="1447800"/>
            <a:ext cx="1071112" cy="923330"/>
          </a:xfrm>
          <a:prstGeom prst="rect">
            <a:avLst/>
          </a:prstGeom>
          <a:noFill/>
        </p:spPr>
        <p:txBody>
          <a:bodyPr wrap="square" rtlCol="0">
            <a:spAutoFit/>
          </a:bodyPr>
          <a:lstStyle/>
          <a:p>
            <a:r>
              <a:rPr lang="en-US" sz="1800" dirty="0" smtClean="0">
                <a:solidFill>
                  <a:srgbClr val="00682F"/>
                </a:solidFill>
              </a:rPr>
              <a:t>$-$$</a:t>
            </a:r>
          </a:p>
          <a:p>
            <a:endParaRPr lang="en-US" sz="1800" dirty="0" smtClean="0"/>
          </a:p>
          <a:p>
            <a:endParaRPr lang="en-US" sz="1800" dirty="0">
              <a:solidFill>
                <a:srgbClr val="00682F"/>
              </a:solidFill>
            </a:endParaRPr>
          </a:p>
        </p:txBody>
      </p:sp>
    </p:spTree>
    <p:extLst>
      <p:ext uri="{BB962C8B-B14F-4D97-AF65-F5344CB8AC3E}">
        <p14:creationId xmlns:p14="http://schemas.microsoft.com/office/powerpoint/2010/main" val="8108298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850" y="1614438"/>
            <a:ext cx="7651750" cy="3810000"/>
          </a:xfrm>
        </p:spPr>
        <p:txBody>
          <a:bodyPr/>
          <a:lstStyle/>
          <a:p>
            <a:pPr lvl="0">
              <a:buClr>
                <a:schemeClr val="accent6">
                  <a:lumMod val="75000"/>
                </a:schemeClr>
              </a:buClr>
            </a:pPr>
            <a:r>
              <a:rPr lang="en-US" dirty="0" smtClean="0"/>
              <a:t>Demonstrate to the public that funds were spent for the priorities established in Phase 1</a:t>
            </a:r>
          </a:p>
          <a:p>
            <a:pPr lvl="0">
              <a:buClr>
                <a:schemeClr val="accent6">
                  <a:lumMod val="75000"/>
                </a:schemeClr>
              </a:buClr>
            </a:pPr>
            <a:r>
              <a:rPr lang="en-US" dirty="0" smtClean="0"/>
              <a:t>Citizen’s Sales Tax Oversight Committee (CSTOC) fulfills this role for Measure F-14</a:t>
            </a:r>
          </a:p>
          <a:p>
            <a:pPr lvl="0">
              <a:buClr>
                <a:schemeClr val="accent6">
                  <a:lumMod val="75000"/>
                </a:schemeClr>
              </a:buClr>
            </a:pPr>
            <a:r>
              <a:rPr lang="en-US" dirty="0" smtClean="0"/>
              <a:t>Separating expenses for Essential Services will be much more challenging than Measure F-14</a:t>
            </a:r>
          </a:p>
        </p:txBody>
      </p:sp>
      <p:sp>
        <p:nvSpPr>
          <p:cNvPr id="4" name="Title 1"/>
          <p:cNvSpPr txBox="1">
            <a:spLocks/>
          </p:cNvSpPr>
          <p:nvPr/>
        </p:nvSpPr>
        <p:spPr>
          <a:xfrm>
            <a:off x="990600" y="228600"/>
            <a:ext cx="7848600" cy="1385838"/>
          </a:xfrm>
          <a:prstGeom prst="rect">
            <a:avLst/>
          </a:prstGeom>
        </p:spPr>
        <p:txBody>
          <a:bodyPr anchor="ctr">
            <a:normAutofit fontScale="900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br>
              <a:rPr lang="en-US" b="0" dirty="0" smtClean="0"/>
            </a:br>
            <a:r>
              <a:rPr lang="en-US" b="0" dirty="0" smtClean="0"/>
              <a:t>Public Engagement and Accountability</a:t>
            </a:r>
            <a:endParaRPr lang="en-US" b="0" dirty="0"/>
          </a:p>
        </p:txBody>
      </p:sp>
    </p:spTree>
    <p:extLst>
      <p:ext uri="{BB962C8B-B14F-4D97-AF65-F5344CB8AC3E}">
        <p14:creationId xmlns:p14="http://schemas.microsoft.com/office/powerpoint/2010/main" val="396318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850" y="1614438"/>
            <a:ext cx="7651750" cy="3810000"/>
          </a:xfrm>
        </p:spPr>
        <p:txBody>
          <a:bodyPr/>
          <a:lstStyle/>
          <a:p>
            <a:pPr lvl="0">
              <a:buClr>
                <a:schemeClr val="accent6">
                  <a:lumMod val="75000"/>
                </a:schemeClr>
              </a:buClr>
            </a:pPr>
            <a:r>
              <a:rPr lang="en-US" dirty="0" smtClean="0"/>
              <a:t>Measure F-14 pays for a limited number of large projects with defined contracts and invoices</a:t>
            </a:r>
          </a:p>
          <a:p>
            <a:pPr lvl="0">
              <a:buClr>
                <a:schemeClr val="accent6">
                  <a:lumMod val="75000"/>
                </a:schemeClr>
              </a:buClr>
            </a:pPr>
            <a:r>
              <a:rPr lang="en-US" dirty="0" smtClean="0"/>
              <a:t>Essential Services Measure, if passed by voters, will provide funding for fire, paramedics, police, emergency response, park maintenance, infrastructure, etc., maintaining existing service levels</a:t>
            </a:r>
          </a:p>
          <a:p>
            <a:pPr lvl="0">
              <a:buClr>
                <a:schemeClr val="accent6">
                  <a:lumMod val="75000"/>
                </a:schemeClr>
              </a:buClr>
            </a:pPr>
            <a:r>
              <a:rPr lang="en-US" dirty="0" smtClean="0"/>
              <a:t>By the nature of the costs, more </a:t>
            </a:r>
          </a:p>
          <a:p>
            <a:pPr marL="82550" lvl="0" indent="0" defTabSz="403225">
              <a:buClr>
                <a:schemeClr val="accent6">
                  <a:lumMod val="75000"/>
                </a:schemeClr>
              </a:buClr>
              <a:buNone/>
            </a:pPr>
            <a:r>
              <a:rPr lang="en-US" dirty="0"/>
              <a:t>	</a:t>
            </a:r>
            <a:r>
              <a:rPr lang="en-US" dirty="0" smtClean="0"/>
              <a:t>difficult to separate out</a:t>
            </a:r>
          </a:p>
        </p:txBody>
      </p:sp>
      <p:sp>
        <p:nvSpPr>
          <p:cNvPr id="4" name="Title 1"/>
          <p:cNvSpPr txBox="1">
            <a:spLocks/>
          </p:cNvSpPr>
          <p:nvPr/>
        </p:nvSpPr>
        <p:spPr>
          <a:xfrm>
            <a:off x="990600" y="228600"/>
            <a:ext cx="7848600" cy="1385838"/>
          </a:xfrm>
          <a:prstGeom prst="rect">
            <a:avLst/>
          </a:prstGeom>
        </p:spPr>
        <p:txBody>
          <a:bodyPr anchor="ctr">
            <a:normAutofit fontScale="900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br>
              <a:rPr lang="en-US" b="0" dirty="0" smtClean="0"/>
            </a:br>
            <a:r>
              <a:rPr lang="en-US" b="0" dirty="0" smtClean="0"/>
              <a:t>Public Engagement and Accountability</a:t>
            </a:r>
            <a:endParaRPr lang="en-US" b="0" dirty="0"/>
          </a:p>
        </p:txBody>
      </p:sp>
    </p:spTree>
    <p:extLst>
      <p:ext uri="{BB962C8B-B14F-4D97-AF65-F5344CB8AC3E}">
        <p14:creationId xmlns:p14="http://schemas.microsoft.com/office/powerpoint/2010/main" val="32696415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228600"/>
            <a:ext cx="7848600" cy="1385838"/>
          </a:xfrm>
          <a:prstGeom prst="rect">
            <a:avLst/>
          </a:prstGeom>
        </p:spPr>
        <p:txBody>
          <a:bodyPr anchor="ctr">
            <a:normAutofit fontScale="900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br>
              <a:rPr lang="en-US" b="0" dirty="0" smtClean="0"/>
            </a:br>
            <a:r>
              <a:rPr lang="en-US" b="0" dirty="0" smtClean="0"/>
              <a:t>Public Engagement and Accountability</a:t>
            </a:r>
            <a:endParaRPr lang="en-US" b="0" dirty="0"/>
          </a:p>
        </p:txBody>
      </p:sp>
      <p:pic>
        <p:nvPicPr>
          <p:cNvPr id="5" name="Picture 4" descr="Living with Logan: Drops in the bucke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1905000"/>
            <a:ext cx="5239139" cy="3889664"/>
          </a:xfrm>
          <a:prstGeom prst="rect">
            <a:avLst/>
          </a:prstGeom>
        </p:spPr>
      </p:pic>
    </p:spTree>
    <p:extLst>
      <p:ext uri="{BB962C8B-B14F-4D97-AF65-F5344CB8AC3E}">
        <p14:creationId xmlns:p14="http://schemas.microsoft.com/office/powerpoint/2010/main" val="26512396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850" y="1614438"/>
            <a:ext cx="7651750" cy="3810000"/>
          </a:xfrm>
        </p:spPr>
        <p:txBody>
          <a:bodyPr/>
          <a:lstStyle/>
          <a:p>
            <a:pPr lvl="0">
              <a:buClr>
                <a:schemeClr val="accent6">
                  <a:lumMod val="75000"/>
                </a:schemeClr>
              </a:buClr>
            </a:pPr>
            <a:r>
              <a:rPr lang="en-US" dirty="0" smtClean="0"/>
              <a:t>Transparency and public trust are paramount</a:t>
            </a:r>
          </a:p>
          <a:p>
            <a:pPr lvl="0">
              <a:buClr>
                <a:schemeClr val="accent6">
                  <a:lumMod val="75000"/>
                </a:schemeClr>
              </a:buClr>
            </a:pPr>
            <a:r>
              <a:rPr lang="en-US" dirty="0" smtClean="0"/>
              <a:t>76% satisfied with the City’s efforts to provide municipal services</a:t>
            </a:r>
          </a:p>
          <a:p>
            <a:pPr lvl="0">
              <a:buClr>
                <a:schemeClr val="accent6">
                  <a:lumMod val="75000"/>
                </a:schemeClr>
              </a:buClr>
            </a:pPr>
            <a:r>
              <a:rPr lang="en-US" dirty="0" smtClean="0"/>
              <a:t>60% responded positively regarding the City’s fiscal management</a:t>
            </a:r>
          </a:p>
        </p:txBody>
      </p:sp>
      <p:sp>
        <p:nvSpPr>
          <p:cNvPr id="4" name="Title 1"/>
          <p:cNvSpPr txBox="1">
            <a:spLocks/>
          </p:cNvSpPr>
          <p:nvPr/>
        </p:nvSpPr>
        <p:spPr>
          <a:xfrm>
            <a:off x="990600" y="228600"/>
            <a:ext cx="7848600" cy="1385838"/>
          </a:xfrm>
          <a:prstGeom prst="rect">
            <a:avLst/>
          </a:prstGeom>
        </p:spPr>
        <p:txBody>
          <a:bodyPr anchor="ctr">
            <a:normAutofit fontScale="900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br>
              <a:rPr lang="en-US" b="0" dirty="0" smtClean="0"/>
            </a:br>
            <a:r>
              <a:rPr lang="en-US" b="0" dirty="0" smtClean="0"/>
              <a:t>Public Engagement and Accountability</a:t>
            </a:r>
            <a:endParaRPr lang="en-US" b="0" dirty="0"/>
          </a:p>
        </p:txBody>
      </p:sp>
    </p:spTree>
    <p:extLst>
      <p:ext uri="{BB962C8B-B14F-4D97-AF65-F5344CB8AC3E}">
        <p14:creationId xmlns:p14="http://schemas.microsoft.com/office/powerpoint/2010/main" val="2160657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9850" y="1614438"/>
            <a:ext cx="7651750" cy="3810000"/>
          </a:xfrm>
        </p:spPr>
        <p:txBody>
          <a:bodyPr/>
          <a:lstStyle/>
          <a:p>
            <a:pPr lvl="0">
              <a:buClr>
                <a:schemeClr val="accent6">
                  <a:lumMod val="75000"/>
                </a:schemeClr>
              </a:buClr>
            </a:pPr>
            <a:r>
              <a:rPr lang="en-US" dirty="0" smtClean="0"/>
              <a:t>Cost allocation is subjective in some cases</a:t>
            </a:r>
          </a:p>
          <a:p>
            <a:pPr lvl="0">
              <a:buClr>
                <a:schemeClr val="accent6">
                  <a:lumMod val="75000"/>
                </a:schemeClr>
              </a:buClr>
            </a:pPr>
            <a:r>
              <a:rPr lang="en-US" dirty="0" smtClean="0"/>
              <a:t>There might be two “right” answers</a:t>
            </a:r>
          </a:p>
          <a:p>
            <a:pPr lvl="0">
              <a:buClr>
                <a:schemeClr val="accent6">
                  <a:lumMod val="75000"/>
                </a:schemeClr>
              </a:buClr>
            </a:pPr>
            <a:r>
              <a:rPr lang="en-US" dirty="0" smtClean="0"/>
              <a:t>Staff is reluctant to “overpromise” what can be objectively delivered</a:t>
            </a:r>
          </a:p>
          <a:p>
            <a:pPr lvl="0">
              <a:buClr>
                <a:schemeClr val="accent6">
                  <a:lumMod val="75000"/>
                </a:schemeClr>
              </a:buClr>
            </a:pPr>
            <a:r>
              <a:rPr lang="en-US" dirty="0" smtClean="0"/>
              <a:t>Challenges to staff’s decisions might erode public trust and confidence in the City’s sound fiscal management</a:t>
            </a:r>
          </a:p>
          <a:p>
            <a:pPr lvl="0">
              <a:buClr>
                <a:schemeClr val="accent6">
                  <a:lumMod val="75000"/>
                </a:schemeClr>
              </a:buClr>
            </a:pPr>
            <a:r>
              <a:rPr lang="en-US" dirty="0" smtClean="0"/>
              <a:t>Staff/resource intensive</a:t>
            </a:r>
          </a:p>
          <a:p>
            <a:pPr lvl="0">
              <a:buClr>
                <a:schemeClr val="accent6">
                  <a:lumMod val="75000"/>
                </a:schemeClr>
              </a:buClr>
            </a:pPr>
            <a:endParaRPr lang="en-US" dirty="0" smtClean="0"/>
          </a:p>
        </p:txBody>
      </p:sp>
      <p:sp>
        <p:nvSpPr>
          <p:cNvPr id="4" name="Title 1"/>
          <p:cNvSpPr txBox="1">
            <a:spLocks/>
          </p:cNvSpPr>
          <p:nvPr/>
        </p:nvSpPr>
        <p:spPr>
          <a:xfrm>
            <a:off x="990600" y="228600"/>
            <a:ext cx="7848600" cy="1385838"/>
          </a:xfrm>
          <a:prstGeom prst="rect">
            <a:avLst/>
          </a:prstGeom>
        </p:spPr>
        <p:txBody>
          <a:bodyPr anchor="ctr">
            <a:normAutofit fontScale="900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br>
              <a:rPr lang="en-US" b="0" dirty="0" smtClean="0"/>
            </a:br>
            <a:r>
              <a:rPr lang="en-US" b="0" dirty="0" smtClean="0"/>
              <a:t>Public Engagement and Accountability</a:t>
            </a:r>
            <a:endParaRPr lang="en-US" b="0" dirty="0"/>
          </a:p>
        </p:txBody>
      </p:sp>
    </p:spTree>
    <p:extLst>
      <p:ext uri="{BB962C8B-B14F-4D97-AF65-F5344CB8AC3E}">
        <p14:creationId xmlns:p14="http://schemas.microsoft.com/office/powerpoint/2010/main" val="39582436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0" y="1143000"/>
            <a:ext cx="7651750" cy="3810000"/>
          </a:xfrm>
        </p:spPr>
        <p:txBody>
          <a:bodyPr/>
          <a:lstStyle/>
          <a:p>
            <a:pPr marL="596900" lvl="0" indent="-514350">
              <a:buClr>
                <a:schemeClr val="accent6">
                  <a:lumMod val="75000"/>
                </a:schemeClr>
              </a:buClr>
              <a:buFont typeface="+mj-lt"/>
              <a:buAutoNum type="arabicPeriod"/>
            </a:pPr>
            <a:r>
              <a:rPr lang="en-US" sz="3000" dirty="0" smtClean="0"/>
              <a:t>Community Appointed Committee and Annual Report</a:t>
            </a:r>
          </a:p>
          <a:p>
            <a:pPr marL="596900" lvl="0" indent="-514350">
              <a:buClr>
                <a:schemeClr val="accent6">
                  <a:lumMod val="75000"/>
                </a:schemeClr>
              </a:buClr>
              <a:buFont typeface="+mj-lt"/>
              <a:buAutoNum type="arabicPeriod"/>
            </a:pPr>
            <a:r>
              <a:rPr lang="en-US" sz="3000" dirty="0" smtClean="0"/>
              <a:t>Council Appointed Committee and Annual Report</a:t>
            </a:r>
          </a:p>
          <a:p>
            <a:pPr marL="596900" lvl="0" indent="-514350">
              <a:buClr>
                <a:schemeClr val="accent6">
                  <a:lumMod val="75000"/>
                </a:schemeClr>
              </a:buClr>
              <a:buFont typeface="+mj-lt"/>
              <a:buAutoNum type="arabicPeriod"/>
            </a:pPr>
            <a:r>
              <a:rPr lang="en-US" sz="3000" dirty="0" smtClean="0"/>
              <a:t>Annual Report Only- Allocated Expenditures</a:t>
            </a:r>
          </a:p>
          <a:p>
            <a:pPr marL="596900" lvl="0" indent="-514350">
              <a:buClr>
                <a:schemeClr val="accent6">
                  <a:lumMod val="75000"/>
                </a:schemeClr>
              </a:buClr>
              <a:buFont typeface="+mj-lt"/>
              <a:buAutoNum type="arabicPeriod"/>
            </a:pPr>
            <a:r>
              <a:rPr lang="en-US" sz="3000" dirty="0" smtClean="0"/>
              <a:t>Finance Committee Meetings- Allocated Expenditures</a:t>
            </a:r>
          </a:p>
          <a:p>
            <a:pPr marL="596900" lvl="0" indent="-514350">
              <a:buClr>
                <a:schemeClr val="accent6">
                  <a:lumMod val="75000"/>
                </a:schemeClr>
              </a:buClr>
              <a:buFont typeface="+mj-lt"/>
              <a:buAutoNum type="arabicPeriod" startAt="5"/>
            </a:pPr>
            <a:r>
              <a:rPr lang="en-US" sz="3000" dirty="0"/>
              <a:t>Annual Report Only- Budgeted Expenditures</a:t>
            </a:r>
          </a:p>
          <a:p>
            <a:pPr marL="596900" lvl="0" indent="-514350">
              <a:buClr>
                <a:schemeClr val="accent6">
                  <a:lumMod val="75000"/>
                </a:schemeClr>
              </a:buClr>
              <a:buFont typeface="+mj-lt"/>
              <a:buAutoNum type="arabicPeriod" startAt="5"/>
            </a:pPr>
            <a:r>
              <a:rPr lang="en-US" sz="3000" dirty="0"/>
              <a:t>Public Input on Big Picture Priorities</a:t>
            </a:r>
          </a:p>
          <a:p>
            <a:pPr marL="596900" lvl="0" indent="-514350">
              <a:buClr>
                <a:schemeClr val="accent6">
                  <a:lumMod val="75000"/>
                </a:schemeClr>
              </a:buClr>
              <a:buFont typeface="+mj-lt"/>
              <a:buAutoNum type="arabicPeriod"/>
            </a:pPr>
            <a:endParaRPr lang="en-US" sz="30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Options</a:t>
            </a:r>
            <a:endParaRPr lang="en-US" b="0" dirty="0"/>
          </a:p>
        </p:txBody>
      </p:sp>
      <p:sp>
        <p:nvSpPr>
          <p:cNvPr id="5" name="TextBox 4"/>
          <p:cNvSpPr txBox="1"/>
          <p:nvPr/>
        </p:nvSpPr>
        <p:spPr>
          <a:xfrm>
            <a:off x="939800" y="1322760"/>
            <a:ext cx="914400" cy="5262979"/>
          </a:xfrm>
          <a:prstGeom prst="rect">
            <a:avLst/>
          </a:prstGeom>
          <a:noFill/>
        </p:spPr>
        <p:txBody>
          <a:bodyPr wrap="square" rtlCol="0">
            <a:spAutoFit/>
          </a:bodyPr>
          <a:lstStyle/>
          <a:p>
            <a:r>
              <a:rPr lang="en-US" sz="1600" dirty="0" smtClean="0">
                <a:solidFill>
                  <a:srgbClr val="00682F"/>
                </a:solidFill>
              </a:rPr>
              <a:t>$$$$</a:t>
            </a:r>
          </a:p>
          <a:p>
            <a:endParaRPr lang="en-US" sz="1600" dirty="0" smtClean="0"/>
          </a:p>
          <a:p>
            <a:endParaRPr lang="en-US" sz="1600" dirty="0" smtClean="0">
              <a:solidFill>
                <a:srgbClr val="00682F"/>
              </a:solidFill>
            </a:endParaRPr>
          </a:p>
          <a:p>
            <a:endParaRPr lang="en-US" sz="1600" dirty="0">
              <a:solidFill>
                <a:srgbClr val="00682F"/>
              </a:solidFill>
            </a:endParaRPr>
          </a:p>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a:p>
            <a:endParaRPr lang="en-US" sz="1600" dirty="0">
              <a:solidFill>
                <a:srgbClr val="00682F"/>
              </a:solidFill>
            </a:endParaRPr>
          </a:p>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a:p>
            <a:endParaRPr lang="en-US" sz="1600" dirty="0">
              <a:solidFill>
                <a:srgbClr val="00682F"/>
              </a:solidFill>
            </a:endParaRPr>
          </a:p>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a:p>
            <a:endParaRPr lang="en-US" sz="1600" dirty="0">
              <a:solidFill>
                <a:srgbClr val="00682F"/>
              </a:solidFill>
            </a:endParaRPr>
          </a:p>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a:p>
            <a:endParaRPr lang="en-US" sz="1600" dirty="0">
              <a:solidFill>
                <a:srgbClr val="00682F"/>
              </a:solidFill>
            </a:endParaRPr>
          </a:p>
          <a:p>
            <a:r>
              <a:rPr lang="en-US" sz="1600" dirty="0" smtClean="0">
                <a:solidFill>
                  <a:srgbClr val="00682F"/>
                </a:solidFill>
              </a:rPr>
              <a:t>$</a:t>
            </a:r>
            <a:endParaRPr lang="en-US" sz="1600" dirty="0">
              <a:solidFill>
                <a:srgbClr val="00682F"/>
              </a:solidFill>
            </a:endParaRPr>
          </a:p>
        </p:txBody>
      </p:sp>
    </p:spTree>
    <p:extLst>
      <p:ext uri="{BB962C8B-B14F-4D97-AF65-F5344CB8AC3E}">
        <p14:creationId xmlns:p14="http://schemas.microsoft.com/office/powerpoint/2010/main" val="1987421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0" y="1143000"/>
            <a:ext cx="7651750" cy="3810000"/>
          </a:xfrm>
        </p:spPr>
        <p:txBody>
          <a:bodyPr/>
          <a:lstStyle/>
          <a:p>
            <a:pPr marL="596900" lvl="0" indent="-514350">
              <a:buClr>
                <a:schemeClr val="accent6">
                  <a:lumMod val="75000"/>
                </a:schemeClr>
              </a:buClr>
              <a:buFont typeface="+mj-lt"/>
              <a:buAutoNum type="arabicPeriod"/>
            </a:pPr>
            <a:r>
              <a:rPr lang="en-US" sz="3000" dirty="0" smtClean="0"/>
              <a:t>Community Appointed Committee and Annual Report</a:t>
            </a:r>
          </a:p>
          <a:p>
            <a:pPr marL="928688" lvl="1" indent="-571500">
              <a:buClr>
                <a:schemeClr val="accent6">
                  <a:lumMod val="75000"/>
                </a:schemeClr>
              </a:buClr>
              <a:buFont typeface="+mj-lt"/>
              <a:buAutoNum type="romanLcPeriod"/>
            </a:pPr>
            <a:r>
              <a:rPr lang="en-US" sz="2600" dirty="0" smtClean="0"/>
              <a:t>Set up similar to CSTOC</a:t>
            </a:r>
          </a:p>
          <a:p>
            <a:pPr marL="928688" lvl="1" indent="-571500">
              <a:buClr>
                <a:schemeClr val="accent6">
                  <a:lumMod val="75000"/>
                </a:schemeClr>
              </a:buClr>
              <a:buFont typeface="+mj-lt"/>
              <a:buAutoNum type="romanLcPeriod"/>
            </a:pPr>
            <a:r>
              <a:rPr lang="en-US" sz="2600" dirty="0" smtClean="0"/>
              <a:t>CSTOC could perform the duties</a:t>
            </a:r>
          </a:p>
          <a:p>
            <a:pPr marL="928688" lvl="1" indent="-571500">
              <a:buClr>
                <a:schemeClr val="accent6">
                  <a:lumMod val="75000"/>
                </a:schemeClr>
              </a:buClr>
              <a:buFont typeface="+mj-lt"/>
              <a:buAutoNum type="romanLcPeriod"/>
            </a:pPr>
            <a:r>
              <a:rPr lang="en-US" sz="2600" dirty="0" smtClean="0"/>
              <a:t>Annual report could be reviewed by committee and mailed to residents</a:t>
            </a:r>
          </a:p>
          <a:p>
            <a:pPr marL="928688" lvl="1" indent="-571500">
              <a:buClr>
                <a:schemeClr val="accent6">
                  <a:lumMod val="75000"/>
                </a:schemeClr>
              </a:buClr>
              <a:buFont typeface="+mj-lt"/>
              <a:buAutoNum type="romanLcPeriod"/>
            </a:pPr>
            <a:r>
              <a:rPr lang="en-US" sz="2600" dirty="0" smtClean="0"/>
              <a:t>Difficult to fill the committee due to legal reporting and requirements</a:t>
            </a:r>
          </a:p>
          <a:p>
            <a:pPr marL="928688" lvl="1" indent="-571500">
              <a:buClr>
                <a:schemeClr val="accent6">
                  <a:lumMod val="75000"/>
                </a:schemeClr>
              </a:buClr>
              <a:buFont typeface="+mj-lt"/>
              <a:buAutoNum type="romanLcPeriod"/>
            </a:pPr>
            <a:r>
              <a:rPr lang="en-US" sz="2600" dirty="0" smtClean="0"/>
              <a:t>High cost to prepare and mail the report, manage the committee, prepare agendas, staff reports, etc.</a:t>
            </a:r>
          </a:p>
          <a:p>
            <a:pPr marL="928688" lvl="1" indent="-571500">
              <a:buClr>
                <a:schemeClr val="accent6">
                  <a:lumMod val="75000"/>
                </a:schemeClr>
              </a:buClr>
              <a:buFont typeface="+mj-lt"/>
              <a:buAutoNum type="romanLcPeriod"/>
            </a:pPr>
            <a:r>
              <a:rPr lang="en-US" sz="2600" dirty="0" smtClean="0"/>
              <a:t>High cost to separately allocate costs </a:t>
            </a:r>
          </a:p>
          <a:p>
            <a:pPr marL="928688" lvl="1" indent="-571500">
              <a:buClr>
                <a:schemeClr val="accent6">
                  <a:lumMod val="75000"/>
                </a:schemeClr>
              </a:buClr>
              <a:buFont typeface="+mj-lt"/>
              <a:buAutoNum type="romanLcPeriod"/>
            </a:pPr>
            <a:endParaRPr lang="en-US" sz="26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1</a:t>
            </a:r>
            <a:endParaRPr lang="en-US" b="0" dirty="0"/>
          </a:p>
        </p:txBody>
      </p:sp>
      <p:sp>
        <p:nvSpPr>
          <p:cNvPr id="5" name="TextBox 4"/>
          <p:cNvSpPr txBox="1"/>
          <p:nvPr/>
        </p:nvSpPr>
        <p:spPr>
          <a:xfrm>
            <a:off x="939800" y="1322760"/>
            <a:ext cx="914400" cy="1077218"/>
          </a:xfrm>
          <a:prstGeom prst="rect">
            <a:avLst/>
          </a:prstGeom>
          <a:noFill/>
        </p:spPr>
        <p:txBody>
          <a:bodyPr wrap="square" rtlCol="0">
            <a:spAutoFit/>
          </a:bodyPr>
          <a:lstStyle/>
          <a:p>
            <a:r>
              <a:rPr lang="en-US" sz="1600" dirty="0" smtClean="0">
                <a:solidFill>
                  <a:srgbClr val="00682F"/>
                </a:solidFill>
              </a:rPr>
              <a:t>$$$$</a:t>
            </a:r>
          </a:p>
          <a:p>
            <a:endParaRPr lang="en-US" sz="1600" dirty="0" smtClean="0"/>
          </a:p>
          <a:p>
            <a:endParaRPr lang="en-US" sz="1600" dirty="0" smtClean="0">
              <a:solidFill>
                <a:srgbClr val="00682F"/>
              </a:solidFill>
            </a:endParaRPr>
          </a:p>
          <a:p>
            <a:endParaRPr lang="en-US" sz="1600" dirty="0">
              <a:solidFill>
                <a:srgbClr val="00682F"/>
              </a:solidFill>
            </a:endParaRPr>
          </a:p>
        </p:txBody>
      </p:sp>
    </p:spTree>
    <p:extLst>
      <p:ext uri="{BB962C8B-B14F-4D97-AF65-F5344CB8AC3E}">
        <p14:creationId xmlns:p14="http://schemas.microsoft.com/office/powerpoint/2010/main" val="642232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0" y="1143000"/>
            <a:ext cx="7651750" cy="3810000"/>
          </a:xfrm>
        </p:spPr>
        <p:txBody>
          <a:bodyPr/>
          <a:lstStyle/>
          <a:p>
            <a:pPr marL="596900" lvl="0" indent="-514350">
              <a:buClr>
                <a:schemeClr val="accent6">
                  <a:lumMod val="75000"/>
                </a:schemeClr>
              </a:buClr>
              <a:buFont typeface="+mj-lt"/>
              <a:buAutoNum type="arabicPeriod" startAt="2"/>
            </a:pPr>
            <a:r>
              <a:rPr lang="en-US" sz="3000" dirty="0" smtClean="0"/>
              <a:t>Council appointed Committee and Annual Report</a:t>
            </a:r>
          </a:p>
          <a:p>
            <a:pPr marL="928688" lvl="1" indent="-571500">
              <a:buClr>
                <a:schemeClr val="accent6">
                  <a:lumMod val="75000"/>
                </a:schemeClr>
              </a:buClr>
              <a:buFont typeface="+mj-lt"/>
              <a:buAutoNum type="romanLcPeriod"/>
            </a:pPr>
            <a:r>
              <a:rPr lang="en-US" sz="2600" dirty="0" smtClean="0"/>
              <a:t>Council appointed committee, similar to Planning Commission</a:t>
            </a:r>
          </a:p>
          <a:p>
            <a:pPr marL="928688" lvl="1" indent="-571500">
              <a:buClr>
                <a:schemeClr val="accent6">
                  <a:lumMod val="75000"/>
                </a:schemeClr>
              </a:buClr>
              <a:buFont typeface="+mj-lt"/>
              <a:buAutoNum type="romanLcPeriod"/>
            </a:pPr>
            <a:r>
              <a:rPr lang="en-US" sz="2600" dirty="0" smtClean="0"/>
              <a:t>May not appear as “independent” as a community appointed committee</a:t>
            </a:r>
          </a:p>
          <a:p>
            <a:pPr marL="928688" lvl="1" indent="-571500">
              <a:buClr>
                <a:schemeClr val="accent6">
                  <a:lumMod val="75000"/>
                </a:schemeClr>
              </a:buClr>
              <a:buFont typeface="+mj-lt"/>
              <a:buAutoNum type="romanLcPeriod"/>
            </a:pPr>
            <a:r>
              <a:rPr lang="en-US" sz="2600" dirty="0" smtClean="0"/>
              <a:t>Annual report could be reviewed by committee and mailed to residents</a:t>
            </a:r>
          </a:p>
          <a:p>
            <a:pPr marL="928688" lvl="1" indent="-571500">
              <a:buClr>
                <a:schemeClr val="accent6">
                  <a:lumMod val="75000"/>
                </a:schemeClr>
              </a:buClr>
              <a:buFont typeface="+mj-lt"/>
              <a:buAutoNum type="romanLcPeriod"/>
            </a:pPr>
            <a:r>
              <a:rPr lang="en-US" sz="2600" dirty="0"/>
              <a:t>High cost to prepare and mail the report, manage the committee, prepare agendas, staff reports, etc.</a:t>
            </a:r>
          </a:p>
          <a:p>
            <a:pPr marL="928688" lvl="1" indent="-571500">
              <a:buClr>
                <a:schemeClr val="accent6">
                  <a:lumMod val="75000"/>
                </a:schemeClr>
              </a:buClr>
              <a:buFont typeface="+mj-lt"/>
              <a:buAutoNum type="romanLcPeriod"/>
            </a:pPr>
            <a:r>
              <a:rPr lang="en-US" sz="2600" dirty="0"/>
              <a:t>High cost to separately allocate costs </a:t>
            </a:r>
          </a:p>
          <a:p>
            <a:pPr marL="928688" lvl="1" indent="-571500">
              <a:buClr>
                <a:schemeClr val="accent6">
                  <a:lumMod val="75000"/>
                </a:schemeClr>
              </a:buClr>
              <a:buFont typeface="+mj-lt"/>
              <a:buAutoNum type="romanLcPeriod"/>
            </a:pPr>
            <a:endParaRPr lang="en-US" sz="26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2</a:t>
            </a:r>
            <a:endParaRPr lang="en-US" b="0" dirty="0"/>
          </a:p>
        </p:txBody>
      </p:sp>
      <p:sp>
        <p:nvSpPr>
          <p:cNvPr id="5" name="TextBox 4"/>
          <p:cNvSpPr txBox="1"/>
          <p:nvPr/>
        </p:nvSpPr>
        <p:spPr>
          <a:xfrm>
            <a:off x="939800" y="1295400"/>
            <a:ext cx="914400" cy="830997"/>
          </a:xfrm>
          <a:prstGeom prst="rect">
            <a:avLst/>
          </a:prstGeom>
          <a:noFill/>
        </p:spPr>
        <p:txBody>
          <a:bodyPr wrap="square" rtlCol="0">
            <a:spAutoFit/>
          </a:bodyPr>
          <a:lstStyle/>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p:txBody>
      </p:sp>
    </p:spTree>
    <p:extLst>
      <p:ext uri="{BB962C8B-B14F-4D97-AF65-F5344CB8AC3E}">
        <p14:creationId xmlns:p14="http://schemas.microsoft.com/office/powerpoint/2010/main" val="16848529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0" y="1143000"/>
            <a:ext cx="7651750" cy="3810000"/>
          </a:xfrm>
        </p:spPr>
        <p:txBody>
          <a:bodyPr/>
          <a:lstStyle/>
          <a:p>
            <a:pPr marL="596900" lvl="0" indent="-514350">
              <a:buClr>
                <a:schemeClr val="accent6">
                  <a:lumMod val="75000"/>
                </a:schemeClr>
              </a:buClr>
              <a:buFont typeface="+mj-lt"/>
              <a:buAutoNum type="arabicPeriod" startAt="3"/>
            </a:pPr>
            <a:r>
              <a:rPr lang="en-US" sz="3000" dirty="0" smtClean="0"/>
              <a:t>Annual Report Only- Allocated Expenditures</a:t>
            </a:r>
          </a:p>
          <a:p>
            <a:pPr marL="928688" lvl="1" indent="-571500">
              <a:buClr>
                <a:schemeClr val="accent6">
                  <a:lumMod val="75000"/>
                </a:schemeClr>
              </a:buClr>
              <a:buFont typeface="+mj-lt"/>
              <a:buAutoNum type="romanLcPeriod"/>
            </a:pPr>
            <a:r>
              <a:rPr lang="en-US" sz="2600" dirty="0" smtClean="0"/>
              <a:t>No separate committee</a:t>
            </a:r>
          </a:p>
          <a:p>
            <a:pPr marL="928688" lvl="1" indent="-571500">
              <a:buClr>
                <a:schemeClr val="accent6">
                  <a:lumMod val="75000"/>
                </a:schemeClr>
              </a:buClr>
              <a:buFont typeface="+mj-lt"/>
              <a:buAutoNum type="romanLcPeriod"/>
            </a:pPr>
            <a:r>
              <a:rPr lang="en-US" sz="2600" dirty="0"/>
              <a:t>Annual report </a:t>
            </a:r>
            <a:r>
              <a:rPr lang="en-US" sz="2600" dirty="0" smtClean="0"/>
              <a:t>mailed </a:t>
            </a:r>
            <a:r>
              <a:rPr lang="en-US" sz="2600" dirty="0"/>
              <a:t>to residents</a:t>
            </a:r>
          </a:p>
          <a:p>
            <a:pPr marL="928688" lvl="1" indent="-571500">
              <a:buClr>
                <a:schemeClr val="accent6">
                  <a:lumMod val="75000"/>
                </a:schemeClr>
              </a:buClr>
              <a:buFont typeface="+mj-lt"/>
              <a:buAutoNum type="romanLcPeriod"/>
            </a:pPr>
            <a:r>
              <a:rPr lang="en-US" sz="2600" dirty="0"/>
              <a:t>High cost to prepare and mail the </a:t>
            </a:r>
            <a:r>
              <a:rPr lang="en-US" sz="2600" dirty="0" smtClean="0"/>
              <a:t>report</a:t>
            </a:r>
          </a:p>
          <a:p>
            <a:pPr marL="928688" lvl="1" indent="-571500">
              <a:buClr>
                <a:schemeClr val="accent6">
                  <a:lumMod val="75000"/>
                </a:schemeClr>
              </a:buClr>
              <a:buFont typeface="+mj-lt"/>
              <a:buAutoNum type="romanLcPeriod"/>
            </a:pPr>
            <a:r>
              <a:rPr lang="en-US" sz="2600" dirty="0" smtClean="0"/>
              <a:t>High </a:t>
            </a:r>
            <a:r>
              <a:rPr lang="en-US" sz="2600" dirty="0"/>
              <a:t>cost to separately allocate costs </a:t>
            </a:r>
          </a:p>
          <a:p>
            <a:pPr marL="928688" lvl="1" indent="-571500">
              <a:buClr>
                <a:schemeClr val="accent6">
                  <a:lumMod val="75000"/>
                </a:schemeClr>
              </a:buClr>
              <a:buFont typeface="+mj-lt"/>
              <a:buAutoNum type="romanLcPeriod"/>
            </a:pPr>
            <a:endParaRPr lang="en-US" sz="2600" dirty="0" smtClean="0"/>
          </a:p>
          <a:p>
            <a:pPr marL="928688" lvl="1" indent="-571500">
              <a:buClr>
                <a:schemeClr val="accent6">
                  <a:lumMod val="75000"/>
                </a:schemeClr>
              </a:buClr>
              <a:buFont typeface="+mj-lt"/>
              <a:buAutoNum type="romanLcPeriod"/>
            </a:pPr>
            <a:endParaRPr lang="en-US" sz="2600" dirty="0" smtClean="0"/>
          </a:p>
          <a:p>
            <a:pPr marL="928688" lvl="1" indent="-571500">
              <a:buClr>
                <a:schemeClr val="accent6">
                  <a:lumMod val="75000"/>
                </a:schemeClr>
              </a:buClr>
              <a:buFont typeface="+mj-lt"/>
              <a:buAutoNum type="romanLcPeriod"/>
            </a:pPr>
            <a:endParaRPr lang="en-US" sz="26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3</a:t>
            </a:r>
            <a:endParaRPr lang="en-US" b="0" dirty="0"/>
          </a:p>
        </p:txBody>
      </p:sp>
      <p:sp>
        <p:nvSpPr>
          <p:cNvPr id="5" name="TextBox 4"/>
          <p:cNvSpPr txBox="1"/>
          <p:nvPr/>
        </p:nvSpPr>
        <p:spPr>
          <a:xfrm>
            <a:off x="939800" y="1322760"/>
            <a:ext cx="914400" cy="584775"/>
          </a:xfrm>
          <a:prstGeom prst="rect">
            <a:avLst/>
          </a:prstGeom>
          <a:noFill/>
        </p:spPr>
        <p:txBody>
          <a:bodyPr wrap="square" rtlCol="0">
            <a:spAutoFit/>
          </a:bodyPr>
          <a:lstStyle/>
          <a:p>
            <a:r>
              <a:rPr lang="en-US" sz="1600" dirty="0" smtClean="0">
                <a:solidFill>
                  <a:srgbClr val="00682F"/>
                </a:solidFill>
              </a:rPr>
              <a:t>$$$</a:t>
            </a:r>
          </a:p>
          <a:p>
            <a:endParaRPr lang="en-US" sz="1600" dirty="0">
              <a:solidFill>
                <a:srgbClr val="00682F"/>
              </a:solidFill>
            </a:endParaRPr>
          </a:p>
        </p:txBody>
      </p:sp>
    </p:spTree>
    <p:extLst>
      <p:ext uri="{BB962C8B-B14F-4D97-AF65-F5344CB8AC3E}">
        <p14:creationId xmlns:p14="http://schemas.microsoft.com/office/powerpoint/2010/main" val="2393440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endParaRPr lang="en-US" dirty="0"/>
          </a:p>
        </p:txBody>
      </p:sp>
      <p:sp>
        <p:nvSpPr>
          <p:cNvPr id="3" name="Content Placeholder 2"/>
          <p:cNvSpPr>
            <a:spLocks noGrp="1"/>
          </p:cNvSpPr>
          <p:nvPr>
            <p:ph idx="1"/>
          </p:nvPr>
        </p:nvSpPr>
        <p:spPr>
          <a:xfrm>
            <a:off x="1435100" y="1447800"/>
            <a:ext cx="7499350" cy="3810000"/>
          </a:xfrm>
        </p:spPr>
        <p:txBody>
          <a:bodyPr/>
          <a:lstStyle/>
          <a:p>
            <a:pPr lvl="0">
              <a:buClr>
                <a:schemeClr val="accent6">
                  <a:lumMod val="75000"/>
                </a:schemeClr>
              </a:buClr>
            </a:pPr>
            <a:r>
              <a:rPr lang="en-US" dirty="0" smtClean="0"/>
              <a:t>Council requested staff bring </a:t>
            </a:r>
            <a:r>
              <a:rPr lang="en-US" i="1" dirty="0" smtClean="0"/>
              <a:t>“recommendations on processes to formally engage the public and to develop a plan of accountability”</a:t>
            </a:r>
          </a:p>
          <a:p>
            <a:pPr lvl="0">
              <a:buClr>
                <a:schemeClr val="accent6">
                  <a:lumMod val="75000"/>
                </a:schemeClr>
              </a:buClr>
            </a:pPr>
            <a:endParaRPr lang="en-US" dirty="0" smtClean="0"/>
          </a:p>
          <a:p>
            <a:pPr lvl="0">
              <a:buClr>
                <a:schemeClr val="accent6">
                  <a:lumMod val="75000"/>
                </a:schemeClr>
              </a:buClr>
            </a:pPr>
            <a:r>
              <a:rPr lang="en-US" dirty="0" smtClean="0"/>
              <a:t>Options range in level of detail, outreach, cost, and commitment of staff resources</a:t>
            </a:r>
          </a:p>
          <a:p>
            <a:pPr lvl="0">
              <a:buClr>
                <a:schemeClr val="accent6">
                  <a:lumMod val="75000"/>
                </a:schemeClr>
              </a:buClr>
            </a:pPr>
            <a:endParaRPr lang="en-US" dirty="0" smtClean="0"/>
          </a:p>
        </p:txBody>
      </p:sp>
    </p:spTree>
    <p:extLst>
      <p:ext uri="{BB962C8B-B14F-4D97-AF65-F5344CB8AC3E}">
        <p14:creationId xmlns:p14="http://schemas.microsoft.com/office/powerpoint/2010/main" val="24992648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2250" y="1143000"/>
            <a:ext cx="7651750" cy="3810000"/>
          </a:xfrm>
        </p:spPr>
        <p:txBody>
          <a:bodyPr/>
          <a:lstStyle/>
          <a:p>
            <a:pPr marL="596900" lvl="0" indent="-514350">
              <a:buClr>
                <a:schemeClr val="accent6">
                  <a:lumMod val="75000"/>
                </a:schemeClr>
              </a:buClr>
              <a:buFont typeface="+mj-lt"/>
              <a:buAutoNum type="arabicPeriod" startAt="4"/>
            </a:pPr>
            <a:r>
              <a:rPr lang="en-US" sz="3000" dirty="0" smtClean="0"/>
              <a:t>Finance Committee Meetings- Allocated Expenditures</a:t>
            </a:r>
          </a:p>
          <a:p>
            <a:pPr marL="928688" lvl="1" indent="-571500">
              <a:buClr>
                <a:schemeClr val="accent6">
                  <a:lumMod val="75000"/>
                </a:schemeClr>
              </a:buClr>
              <a:buFont typeface="+mj-lt"/>
              <a:buAutoNum type="romanLcPeriod"/>
            </a:pPr>
            <a:r>
              <a:rPr lang="en-US" sz="2600" dirty="0" smtClean="0"/>
              <a:t>No separate committee</a:t>
            </a:r>
          </a:p>
          <a:p>
            <a:pPr marL="928688" lvl="1" indent="-571500">
              <a:buClr>
                <a:schemeClr val="accent6">
                  <a:lumMod val="75000"/>
                </a:schemeClr>
              </a:buClr>
              <a:buFont typeface="+mj-lt"/>
              <a:buAutoNum type="romanLcPeriod"/>
            </a:pPr>
            <a:r>
              <a:rPr lang="en-US" sz="2600" dirty="0" smtClean="0"/>
              <a:t>No separate annual report</a:t>
            </a:r>
          </a:p>
          <a:p>
            <a:pPr marL="928688" lvl="1" indent="-571500">
              <a:buClr>
                <a:schemeClr val="accent6">
                  <a:lumMod val="75000"/>
                </a:schemeClr>
              </a:buClr>
              <a:buFont typeface="+mj-lt"/>
              <a:buAutoNum type="romanLcPeriod"/>
            </a:pPr>
            <a:r>
              <a:rPr lang="en-US" sz="2600" dirty="0" smtClean="0"/>
              <a:t>Expand public Finance Committee Meetings to review the expenditures of the new Measure</a:t>
            </a:r>
          </a:p>
          <a:p>
            <a:pPr marL="928688" lvl="1" indent="-571500">
              <a:buClr>
                <a:schemeClr val="accent6">
                  <a:lumMod val="75000"/>
                </a:schemeClr>
              </a:buClr>
              <a:buFont typeface="+mj-lt"/>
              <a:buAutoNum type="romanLcPeriod"/>
            </a:pPr>
            <a:r>
              <a:rPr lang="en-US" sz="2600" dirty="0"/>
              <a:t>High cost to separately allocate costs </a:t>
            </a:r>
          </a:p>
          <a:p>
            <a:pPr marL="928688" lvl="1" indent="-571500">
              <a:buClr>
                <a:schemeClr val="accent6">
                  <a:lumMod val="75000"/>
                </a:schemeClr>
              </a:buClr>
              <a:buFont typeface="+mj-lt"/>
              <a:buAutoNum type="romanLcPeriod"/>
            </a:pPr>
            <a:endParaRPr lang="en-US" sz="2600" dirty="0" smtClean="0"/>
          </a:p>
          <a:p>
            <a:pPr marL="928688" lvl="1" indent="-571500">
              <a:buClr>
                <a:schemeClr val="accent6">
                  <a:lumMod val="75000"/>
                </a:schemeClr>
              </a:buClr>
              <a:buFont typeface="+mj-lt"/>
              <a:buAutoNum type="romanLcPeriod"/>
            </a:pPr>
            <a:endParaRPr lang="en-US" sz="2600" dirty="0" smtClean="0"/>
          </a:p>
          <a:p>
            <a:pPr marL="928688" lvl="1" indent="-571500">
              <a:buClr>
                <a:schemeClr val="accent6">
                  <a:lumMod val="75000"/>
                </a:schemeClr>
              </a:buClr>
              <a:buFont typeface="+mj-lt"/>
              <a:buAutoNum type="romanLcPeriod"/>
            </a:pPr>
            <a:endParaRPr lang="en-US" sz="26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4</a:t>
            </a:r>
            <a:endParaRPr lang="en-US" b="0" dirty="0"/>
          </a:p>
        </p:txBody>
      </p:sp>
      <p:sp>
        <p:nvSpPr>
          <p:cNvPr id="5" name="TextBox 4"/>
          <p:cNvSpPr txBox="1"/>
          <p:nvPr/>
        </p:nvSpPr>
        <p:spPr>
          <a:xfrm>
            <a:off x="939800" y="1322760"/>
            <a:ext cx="914400" cy="584775"/>
          </a:xfrm>
          <a:prstGeom prst="rect">
            <a:avLst/>
          </a:prstGeom>
          <a:noFill/>
        </p:spPr>
        <p:txBody>
          <a:bodyPr wrap="square" rtlCol="0">
            <a:spAutoFit/>
          </a:bodyPr>
          <a:lstStyle/>
          <a:p>
            <a:r>
              <a:rPr lang="en-US" sz="1600" dirty="0" smtClean="0">
                <a:solidFill>
                  <a:srgbClr val="00682F"/>
                </a:solidFill>
              </a:rPr>
              <a:t>$$$</a:t>
            </a:r>
          </a:p>
          <a:p>
            <a:endParaRPr lang="en-US" sz="1600" dirty="0">
              <a:solidFill>
                <a:srgbClr val="00682F"/>
              </a:solidFill>
            </a:endParaRPr>
          </a:p>
        </p:txBody>
      </p:sp>
    </p:spTree>
    <p:extLst>
      <p:ext uri="{BB962C8B-B14F-4D97-AF65-F5344CB8AC3E}">
        <p14:creationId xmlns:p14="http://schemas.microsoft.com/office/powerpoint/2010/main" val="4119483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6650" y="1066800"/>
            <a:ext cx="7651750" cy="3810000"/>
          </a:xfrm>
        </p:spPr>
        <p:txBody>
          <a:bodyPr/>
          <a:lstStyle/>
          <a:p>
            <a:pPr marL="596900" lvl="0" indent="-514350">
              <a:buClr>
                <a:schemeClr val="accent6">
                  <a:lumMod val="75000"/>
                </a:schemeClr>
              </a:buClr>
              <a:buFont typeface="+mj-lt"/>
              <a:buAutoNum type="arabicPeriod" startAt="5"/>
            </a:pPr>
            <a:r>
              <a:rPr lang="en-US" sz="3000" dirty="0" smtClean="0"/>
              <a:t>Annual </a:t>
            </a:r>
            <a:r>
              <a:rPr lang="en-US" sz="3000" dirty="0"/>
              <a:t>Report Only- Budgeted Expenditures</a:t>
            </a:r>
          </a:p>
          <a:p>
            <a:pPr marL="928688" lvl="1" indent="-571500">
              <a:buClr>
                <a:schemeClr val="accent6">
                  <a:lumMod val="75000"/>
                </a:schemeClr>
              </a:buClr>
              <a:buFont typeface="+mj-lt"/>
              <a:buAutoNum type="romanLcPeriod"/>
            </a:pPr>
            <a:r>
              <a:rPr lang="en-US" sz="2600" dirty="0" smtClean="0"/>
              <a:t>Annual report based on Council approved budget</a:t>
            </a:r>
          </a:p>
          <a:p>
            <a:pPr marL="928688" lvl="1" indent="-571500">
              <a:buClr>
                <a:schemeClr val="accent6">
                  <a:lumMod val="75000"/>
                </a:schemeClr>
              </a:buClr>
              <a:buFont typeface="+mj-lt"/>
              <a:buAutoNum type="romanLcPeriod"/>
            </a:pPr>
            <a:r>
              <a:rPr lang="en-US" sz="2600" dirty="0" smtClean="0"/>
              <a:t>Focus on which budgeted amounts would come from Sales Tax Measure and which would come from existing City funds</a:t>
            </a:r>
          </a:p>
          <a:p>
            <a:pPr marL="928688" lvl="1" indent="-571500">
              <a:buClr>
                <a:schemeClr val="accent6">
                  <a:lumMod val="75000"/>
                </a:schemeClr>
              </a:buClr>
              <a:buFont typeface="+mj-lt"/>
              <a:buAutoNum type="romanLcPeriod"/>
            </a:pPr>
            <a:r>
              <a:rPr lang="en-US" sz="2600" dirty="0" smtClean="0"/>
              <a:t>Saves considerable amount of staff time in determining allocation methodology and tracking/splitting costs</a:t>
            </a:r>
          </a:p>
          <a:p>
            <a:pPr marL="928688" lvl="1" indent="-571500">
              <a:buClr>
                <a:schemeClr val="accent6">
                  <a:lumMod val="75000"/>
                </a:schemeClr>
              </a:buClr>
              <a:buFont typeface="+mj-lt"/>
              <a:buAutoNum type="romanLcPeriod"/>
            </a:pPr>
            <a:r>
              <a:rPr lang="en-US" sz="2600" dirty="0" smtClean="0"/>
              <a:t>Provides the public with a list of what was</a:t>
            </a:r>
          </a:p>
          <a:p>
            <a:pPr marL="357188" lvl="1" indent="0">
              <a:buClr>
                <a:schemeClr val="accent6">
                  <a:lumMod val="75000"/>
                </a:schemeClr>
              </a:buClr>
              <a:buNone/>
            </a:pPr>
            <a:r>
              <a:rPr lang="en-US" sz="2600" dirty="0"/>
              <a:t> </a:t>
            </a:r>
            <a:r>
              <a:rPr lang="en-US" sz="2600" dirty="0" smtClean="0"/>
              <a:t>      added to the budget because of the Sales </a:t>
            </a:r>
          </a:p>
          <a:p>
            <a:pPr marL="357188" lvl="1" indent="0">
              <a:buClr>
                <a:schemeClr val="accent6">
                  <a:lumMod val="75000"/>
                </a:schemeClr>
              </a:buClr>
              <a:buNone/>
            </a:pPr>
            <a:r>
              <a:rPr lang="en-US" sz="2600" dirty="0"/>
              <a:t> </a:t>
            </a:r>
            <a:r>
              <a:rPr lang="en-US" sz="2600" dirty="0" smtClean="0"/>
              <a:t>      Tax Measure</a:t>
            </a:r>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5</a:t>
            </a:r>
            <a:endParaRPr lang="en-US" b="0" dirty="0"/>
          </a:p>
        </p:txBody>
      </p:sp>
      <p:sp>
        <p:nvSpPr>
          <p:cNvPr id="5" name="TextBox 4"/>
          <p:cNvSpPr txBox="1"/>
          <p:nvPr/>
        </p:nvSpPr>
        <p:spPr>
          <a:xfrm>
            <a:off x="939800" y="1219200"/>
            <a:ext cx="914400" cy="1323439"/>
          </a:xfrm>
          <a:prstGeom prst="rect">
            <a:avLst/>
          </a:prstGeom>
          <a:noFill/>
        </p:spPr>
        <p:txBody>
          <a:bodyPr wrap="square" rtlCol="0">
            <a:spAutoFit/>
          </a:bodyPr>
          <a:lstStyle/>
          <a:p>
            <a:r>
              <a:rPr lang="en-US" sz="1600" dirty="0" smtClean="0">
                <a:solidFill>
                  <a:srgbClr val="00682F"/>
                </a:solidFill>
              </a:rPr>
              <a:t>$</a:t>
            </a:r>
          </a:p>
          <a:p>
            <a:endParaRPr lang="en-US" sz="1600" dirty="0">
              <a:solidFill>
                <a:srgbClr val="00682F"/>
              </a:solidFill>
            </a:endParaRPr>
          </a:p>
          <a:p>
            <a:endParaRPr lang="en-US" sz="1600" dirty="0" smtClean="0">
              <a:solidFill>
                <a:srgbClr val="00682F"/>
              </a:solidFill>
            </a:endParaRPr>
          </a:p>
          <a:p>
            <a:endParaRPr lang="en-US" sz="1600" dirty="0">
              <a:solidFill>
                <a:srgbClr val="00682F"/>
              </a:solidFill>
            </a:endParaRPr>
          </a:p>
          <a:p>
            <a:endParaRPr lang="en-US" sz="1600" dirty="0">
              <a:solidFill>
                <a:srgbClr val="00682F"/>
              </a:solidFill>
            </a:endParaRPr>
          </a:p>
        </p:txBody>
      </p:sp>
    </p:spTree>
    <p:extLst>
      <p:ext uri="{BB962C8B-B14F-4D97-AF65-F5344CB8AC3E}">
        <p14:creationId xmlns:p14="http://schemas.microsoft.com/office/powerpoint/2010/main" val="23309809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066800"/>
            <a:ext cx="7651750" cy="3810000"/>
          </a:xfrm>
        </p:spPr>
        <p:txBody>
          <a:bodyPr/>
          <a:lstStyle/>
          <a:p>
            <a:pPr marL="596900" lvl="0" indent="-514350">
              <a:buClr>
                <a:schemeClr val="accent6">
                  <a:lumMod val="75000"/>
                </a:schemeClr>
              </a:buClr>
              <a:buFont typeface="+mj-lt"/>
              <a:buAutoNum type="arabicPeriod" startAt="6"/>
            </a:pPr>
            <a:r>
              <a:rPr lang="en-US" sz="3000" dirty="0" smtClean="0"/>
              <a:t>Public </a:t>
            </a:r>
            <a:r>
              <a:rPr lang="en-US" sz="3000" dirty="0"/>
              <a:t>Input on Big Picture </a:t>
            </a:r>
            <a:r>
              <a:rPr lang="en-US" sz="3000" dirty="0" smtClean="0"/>
              <a:t>Priorities</a:t>
            </a:r>
          </a:p>
          <a:p>
            <a:pPr marL="928688" lvl="1" indent="-571500">
              <a:buClr>
                <a:schemeClr val="accent6">
                  <a:lumMod val="75000"/>
                </a:schemeClr>
              </a:buClr>
              <a:buFont typeface="+mj-lt"/>
              <a:buAutoNum type="romanLcPeriod"/>
            </a:pPr>
            <a:r>
              <a:rPr lang="en-US" sz="2600" dirty="0" smtClean="0"/>
              <a:t>Emphasizes community’s priorities</a:t>
            </a:r>
          </a:p>
          <a:p>
            <a:pPr marL="928688" lvl="1" indent="-571500">
              <a:buClr>
                <a:schemeClr val="accent6">
                  <a:lumMod val="75000"/>
                </a:schemeClr>
              </a:buClr>
              <a:buFont typeface="+mj-lt"/>
              <a:buAutoNum type="romanLcPeriod"/>
            </a:pPr>
            <a:r>
              <a:rPr lang="en-US" sz="2600" dirty="0" smtClean="0"/>
              <a:t>Changes focus from </a:t>
            </a:r>
            <a:r>
              <a:rPr lang="en-US" sz="2600" b="1" dirty="0" smtClean="0"/>
              <a:t>which</a:t>
            </a:r>
            <a:r>
              <a:rPr lang="en-US" sz="2600" dirty="0" smtClean="0"/>
              <a:t> dollar in the pool is being spent to </a:t>
            </a:r>
            <a:r>
              <a:rPr lang="en-US" sz="2600" b="1" dirty="0" smtClean="0"/>
              <a:t>what</a:t>
            </a:r>
            <a:r>
              <a:rPr lang="en-US" sz="2600" dirty="0" smtClean="0"/>
              <a:t> are we accomplishing with that dollar</a:t>
            </a:r>
          </a:p>
          <a:p>
            <a:pPr marL="928688" lvl="1" indent="-571500">
              <a:buClr>
                <a:schemeClr val="accent6">
                  <a:lumMod val="75000"/>
                </a:schemeClr>
              </a:buClr>
              <a:buFont typeface="+mj-lt"/>
              <a:buAutoNum type="romanLcPeriod"/>
            </a:pPr>
            <a:r>
              <a:rPr lang="en-US" sz="2600" dirty="0" smtClean="0"/>
              <a:t>Increased public participation in ongoing budget decisions will provide additional oversight and transparency for ALL funding sources</a:t>
            </a:r>
          </a:p>
          <a:p>
            <a:pPr marL="928688" lvl="1" indent="-571500">
              <a:buClr>
                <a:schemeClr val="accent6">
                  <a:lumMod val="75000"/>
                </a:schemeClr>
              </a:buClr>
              <a:buFont typeface="+mj-lt"/>
              <a:buAutoNum type="romanLcPeriod"/>
            </a:pPr>
            <a:r>
              <a:rPr lang="en-US" sz="2600" dirty="0" smtClean="0"/>
              <a:t>Emphasis on overall priorities to focus on where we are, how far we’ve come, and what we have yet to accomplish</a:t>
            </a:r>
            <a:endParaRPr lang="en-US" sz="2600" dirty="0"/>
          </a:p>
          <a:p>
            <a:pPr marL="596900" lvl="0" indent="-514350">
              <a:buClr>
                <a:schemeClr val="accent6">
                  <a:lumMod val="75000"/>
                </a:schemeClr>
              </a:buClr>
              <a:buFont typeface="+mj-lt"/>
              <a:buAutoNum type="arabicPeriod"/>
            </a:pPr>
            <a:endParaRPr lang="en-US" sz="3000" dirty="0" smtClean="0"/>
          </a:p>
        </p:txBody>
      </p:sp>
      <p:sp>
        <p:nvSpPr>
          <p:cNvPr id="4" name="Title 1"/>
          <p:cNvSpPr txBox="1">
            <a:spLocks/>
          </p:cNvSpPr>
          <p:nvPr/>
        </p:nvSpPr>
        <p:spPr>
          <a:xfrm>
            <a:off x="939800" y="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2:</a:t>
            </a:r>
            <a:r>
              <a:rPr lang="en-US" b="0" dirty="0"/>
              <a:t> </a:t>
            </a:r>
            <a:r>
              <a:rPr lang="en-US" b="0" dirty="0" smtClean="0"/>
              <a:t> Option 6</a:t>
            </a:r>
            <a:endParaRPr lang="en-US" b="0" dirty="0"/>
          </a:p>
        </p:txBody>
      </p:sp>
      <p:sp>
        <p:nvSpPr>
          <p:cNvPr id="5" name="TextBox 4"/>
          <p:cNvSpPr txBox="1"/>
          <p:nvPr/>
        </p:nvSpPr>
        <p:spPr>
          <a:xfrm>
            <a:off x="1066800" y="1216561"/>
            <a:ext cx="914400" cy="338554"/>
          </a:xfrm>
          <a:prstGeom prst="rect">
            <a:avLst/>
          </a:prstGeom>
          <a:noFill/>
        </p:spPr>
        <p:txBody>
          <a:bodyPr wrap="square" rtlCol="0">
            <a:spAutoFit/>
          </a:bodyPr>
          <a:lstStyle/>
          <a:p>
            <a:r>
              <a:rPr lang="en-US" sz="1600" dirty="0" smtClean="0">
                <a:solidFill>
                  <a:srgbClr val="00682F"/>
                </a:solidFill>
              </a:rPr>
              <a:t>$</a:t>
            </a:r>
            <a:endParaRPr lang="en-US" sz="1600" dirty="0">
              <a:solidFill>
                <a:srgbClr val="00682F"/>
              </a:solidFill>
            </a:endParaRPr>
          </a:p>
        </p:txBody>
      </p:sp>
    </p:spTree>
    <p:extLst>
      <p:ext uri="{BB962C8B-B14F-4D97-AF65-F5344CB8AC3E}">
        <p14:creationId xmlns:p14="http://schemas.microsoft.com/office/powerpoint/2010/main" val="1985741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086600" cy="1143000"/>
          </a:xfrm>
        </p:spPr>
        <p:txBody>
          <a:bodyPr>
            <a:normAutofit/>
          </a:bodyPr>
          <a:lstStyle/>
          <a:p>
            <a:r>
              <a:rPr lang="en-US" dirty="0" smtClean="0"/>
              <a:t>Key Priorities	</a:t>
            </a:r>
            <a:endParaRPr lang="en-US" dirty="0"/>
          </a:p>
        </p:txBody>
      </p:sp>
      <p:sp>
        <p:nvSpPr>
          <p:cNvPr id="3" name="Content Placeholder 2"/>
          <p:cNvSpPr>
            <a:spLocks noGrp="1"/>
          </p:cNvSpPr>
          <p:nvPr>
            <p:ph idx="1"/>
          </p:nvPr>
        </p:nvSpPr>
        <p:spPr>
          <a:xfrm>
            <a:off x="1066800" y="19050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066800" y="1524000"/>
            <a:ext cx="7467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82575" algn="l" defTabSz="914400" rtl="0" eaLnBrk="1" fontAlgn="base" latinLnBrk="0" hangingPunct="1">
              <a:lnSpc>
                <a:spcPct val="100000"/>
              </a:lnSpc>
              <a:spcBef>
                <a:spcPts val="600"/>
              </a:spcBef>
              <a:spcAft>
                <a:spcPct val="0"/>
              </a:spcAft>
              <a:buClr>
                <a:schemeClr val="accent1"/>
              </a:buClr>
              <a:buSzPct val="80000"/>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Chart 5"/>
          <p:cNvGraphicFramePr/>
          <p:nvPr>
            <p:extLst>
              <p:ext uri="{D42A27DB-BD31-4B8C-83A1-F6EECF244321}">
                <p14:modId xmlns:p14="http://schemas.microsoft.com/office/powerpoint/2010/main" val="1532690038"/>
              </p:ext>
            </p:extLst>
          </p:nvPr>
        </p:nvGraphicFramePr>
        <p:xfrm>
          <a:off x="1066800" y="1419330"/>
          <a:ext cx="7924799"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918478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86600" cy="1143000"/>
          </a:xfrm>
        </p:spPr>
        <p:txBody>
          <a:bodyPr>
            <a:normAutofit/>
          </a:bodyPr>
          <a:lstStyle/>
          <a:p>
            <a:r>
              <a:rPr lang="en-US" dirty="0" smtClean="0"/>
              <a:t>Conclusion</a:t>
            </a:r>
            <a:endParaRPr lang="en-US" dirty="0"/>
          </a:p>
        </p:txBody>
      </p:sp>
      <p:sp>
        <p:nvSpPr>
          <p:cNvPr id="3" name="Content Placeholder 2"/>
          <p:cNvSpPr>
            <a:spLocks noGrp="1"/>
          </p:cNvSpPr>
          <p:nvPr>
            <p:ph idx="1"/>
          </p:nvPr>
        </p:nvSpPr>
        <p:spPr>
          <a:xfrm>
            <a:off x="990600" y="1981200"/>
            <a:ext cx="7499350" cy="3505200"/>
          </a:xfrm>
        </p:spPr>
        <p:txBody>
          <a:bodyPr/>
          <a:lstStyle/>
          <a:p>
            <a:pPr algn="ctr">
              <a:buNone/>
            </a:pPr>
            <a:r>
              <a:rPr lang="en-US" i="1" dirty="0" smtClean="0"/>
              <a:t>	</a:t>
            </a:r>
            <a:endParaRPr lang="en-US" b="1" i="1" dirty="0" smtClean="0"/>
          </a:p>
          <a:p>
            <a:pPr>
              <a:buNone/>
            </a:pPr>
            <a:endParaRPr lang="en-US" dirty="0"/>
          </a:p>
        </p:txBody>
      </p:sp>
      <p:sp>
        <p:nvSpPr>
          <p:cNvPr id="5" name="Content Placeholder 2"/>
          <p:cNvSpPr txBox="1">
            <a:spLocks/>
          </p:cNvSpPr>
          <p:nvPr/>
        </p:nvSpPr>
        <p:spPr bwMode="auto">
          <a:xfrm>
            <a:off x="990600" y="990600"/>
            <a:ext cx="779145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eaLnBrk="1" hangingPunct="1">
              <a:buClr>
                <a:schemeClr val="accent6">
                  <a:lumMod val="75000"/>
                </a:schemeClr>
              </a:buClr>
            </a:pPr>
            <a:r>
              <a:rPr lang="en-US" b="0" dirty="0" smtClean="0"/>
              <a:t>There are multiple options, all with different levels of reporting and costs </a:t>
            </a:r>
          </a:p>
          <a:p>
            <a:pPr eaLnBrk="1" hangingPunct="1">
              <a:buClr>
                <a:schemeClr val="accent6">
                  <a:lumMod val="75000"/>
                </a:schemeClr>
              </a:buClr>
            </a:pPr>
            <a:r>
              <a:rPr lang="en-US" b="0" dirty="0" smtClean="0"/>
              <a:t>Goal is to use the funds for highest and best use for the community as a whole</a:t>
            </a:r>
          </a:p>
          <a:p>
            <a:pPr eaLnBrk="1" hangingPunct="1">
              <a:buClr>
                <a:schemeClr val="accent6">
                  <a:lumMod val="75000"/>
                </a:schemeClr>
              </a:buClr>
            </a:pPr>
            <a:r>
              <a:rPr lang="en-US" b="0" dirty="0" smtClean="0"/>
              <a:t>City works hard to earn the public’s trust regarding management of ALL City funds</a:t>
            </a:r>
          </a:p>
          <a:p>
            <a:pPr eaLnBrk="1" hangingPunct="1">
              <a:buClr>
                <a:schemeClr val="accent6">
                  <a:lumMod val="75000"/>
                </a:schemeClr>
              </a:buClr>
            </a:pPr>
            <a:r>
              <a:rPr lang="en-US" b="0" dirty="0" smtClean="0"/>
              <a:t>City officials are responsive to residents’ needs and priorities and have invested wisely</a:t>
            </a:r>
          </a:p>
          <a:p>
            <a:pPr eaLnBrk="1" hangingPunct="1">
              <a:buClr>
                <a:schemeClr val="accent6">
                  <a:lumMod val="75000"/>
                </a:schemeClr>
              </a:buClr>
            </a:pPr>
            <a:endParaRPr lang="en-US" b="0" dirty="0" smtClean="0"/>
          </a:p>
        </p:txBody>
      </p:sp>
    </p:spTree>
    <p:extLst>
      <p:ext uri="{BB962C8B-B14F-4D97-AF65-F5344CB8AC3E}">
        <p14:creationId xmlns:p14="http://schemas.microsoft.com/office/powerpoint/2010/main" val="6930017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86600" cy="1143000"/>
          </a:xfrm>
        </p:spPr>
        <p:txBody>
          <a:bodyPr>
            <a:normAutofit/>
          </a:bodyPr>
          <a:lstStyle/>
          <a:p>
            <a:r>
              <a:rPr lang="en-US" dirty="0" smtClean="0"/>
              <a:t>Conclusion </a:t>
            </a:r>
            <a:r>
              <a:rPr lang="en-US" sz="4000" dirty="0" smtClean="0"/>
              <a:t>(cont.)</a:t>
            </a:r>
            <a:endParaRPr lang="en-US" sz="4000" dirty="0"/>
          </a:p>
        </p:txBody>
      </p:sp>
      <p:sp>
        <p:nvSpPr>
          <p:cNvPr id="3" name="Content Placeholder 2"/>
          <p:cNvSpPr>
            <a:spLocks noGrp="1"/>
          </p:cNvSpPr>
          <p:nvPr>
            <p:ph idx="1"/>
          </p:nvPr>
        </p:nvSpPr>
        <p:spPr>
          <a:xfrm>
            <a:off x="990600" y="1981200"/>
            <a:ext cx="7499350" cy="3505200"/>
          </a:xfrm>
        </p:spPr>
        <p:txBody>
          <a:bodyPr/>
          <a:lstStyle/>
          <a:p>
            <a:pPr algn="ctr">
              <a:buNone/>
            </a:pPr>
            <a:r>
              <a:rPr lang="en-US" i="1" dirty="0" smtClean="0"/>
              <a:t>	</a:t>
            </a:r>
            <a:endParaRPr lang="en-US" b="1" i="1" dirty="0" smtClean="0"/>
          </a:p>
          <a:p>
            <a:pPr>
              <a:buNone/>
            </a:pPr>
            <a:endParaRPr lang="en-US" dirty="0"/>
          </a:p>
        </p:txBody>
      </p:sp>
      <p:sp>
        <p:nvSpPr>
          <p:cNvPr id="5" name="Content Placeholder 2"/>
          <p:cNvSpPr txBox="1">
            <a:spLocks/>
          </p:cNvSpPr>
          <p:nvPr/>
        </p:nvSpPr>
        <p:spPr bwMode="auto">
          <a:xfrm>
            <a:off x="990600" y="990600"/>
            <a:ext cx="779145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9BBB59"/>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064A2"/>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eaLnBrk="1" hangingPunct="1">
              <a:buClr>
                <a:schemeClr val="accent6">
                  <a:lumMod val="75000"/>
                </a:schemeClr>
              </a:buClr>
            </a:pPr>
            <a:r>
              <a:rPr lang="en-US" b="0" dirty="0" smtClean="0"/>
              <a:t>These funds, as well as ALL of City’s funds, are included in annual independent financial audit</a:t>
            </a:r>
          </a:p>
          <a:p>
            <a:pPr eaLnBrk="1" hangingPunct="1">
              <a:buClr>
                <a:schemeClr val="accent6">
                  <a:lumMod val="75000"/>
                </a:schemeClr>
              </a:buClr>
            </a:pPr>
            <a:r>
              <a:rPr lang="en-US" b="0" dirty="0" smtClean="0"/>
              <a:t>As elected representatives of the community, Council has the ultimate privilege and responsibility to determine how to allocate  City resources</a:t>
            </a:r>
          </a:p>
          <a:p>
            <a:pPr eaLnBrk="1" hangingPunct="1">
              <a:buClr>
                <a:schemeClr val="accent6">
                  <a:lumMod val="75000"/>
                </a:schemeClr>
              </a:buClr>
            </a:pPr>
            <a:endParaRPr lang="en-US" b="0" dirty="0" smtClean="0"/>
          </a:p>
        </p:txBody>
      </p:sp>
    </p:spTree>
    <p:extLst>
      <p:ext uri="{BB962C8B-B14F-4D97-AF65-F5344CB8AC3E}">
        <p14:creationId xmlns:p14="http://schemas.microsoft.com/office/powerpoint/2010/main" val="273442292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1752600"/>
            <a:ext cx="3048000" cy="1143000"/>
          </a:xfrm>
        </p:spPr>
        <p:txBody>
          <a:bodyPr>
            <a:normAutofit/>
          </a:bodyPr>
          <a:lstStyle/>
          <a:p>
            <a:r>
              <a:rPr lang="en-US" dirty="0" smtClean="0"/>
              <a:t>Questions?</a:t>
            </a:r>
            <a:endParaRPr lang="en-US" dirty="0"/>
          </a:p>
        </p:txBody>
      </p:sp>
      <p:sp>
        <p:nvSpPr>
          <p:cNvPr id="3" name="Content Placeholder 2"/>
          <p:cNvSpPr>
            <a:spLocks noGrp="1"/>
          </p:cNvSpPr>
          <p:nvPr>
            <p:ph idx="1"/>
          </p:nvPr>
        </p:nvSpPr>
        <p:spPr>
          <a:xfrm>
            <a:off x="990600" y="19812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066800" y="1676400"/>
            <a:ext cx="749935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82575" algn="l" defTabSz="914400" rtl="0" eaLnBrk="1" fontAlgn="base" latinLnBrk="0" hangingPunct="1">
              <a:lnSpc>
                <a:spcPct val="100000"/>
              </a:lnSpc>
              <a:spcBef>
                <a:spcPts val="600"/>
              </a:spcBef>
              <a:spcAft>
                <a:spcPct val="0"/>
              </a:spcAft>
              <a:buClr>
                <a:schemeClr val="accent1"/>
              </a:buClr>
              <a:buSzPct val="80000"/>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0"/>
            <a:ext cx="7086600" cy="1143000"/>
          </a:xfrm>
        </p:spPr>
        <p:txBody>
          <a:bodyPr>
            <a:normAutofit/>
          </a:bodyPr>
          <a:lstStyle/>
          <a:p>
            <a:r>
              <a:rPr lang="en-US" dirty="0" smtClean="0"/>
              <a:t>Recommendation</a:t>
            </a:r>
            <a:endParaRPr lang="en-US" dirty="0"/>
          </a:p>
        </p:txBody>
      </p:sp>
      <p:sp>
        <p:nvSpPr>
          <p:cNvPr id="3" name="Content Placeholder 2"/>
          <p:cNvSpPr>
            <a:spLocks noGrp="1"/>
          </p:cNvSpPr>
          <p:nvPr>
            <p:ph idx="1"/>
          </p:nvPr>
        </p:nvSpPr>
        <p:spPr>
          <a:xfrm>
            <a:off x="990600" y="19812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219200" y="1752600"/>
            <a:ext cx="7772400" cy="2286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3200" b="0" dirty="0" smtClean="0">
                <a:latin typeface="+mn-lt"/>
              </a:rPr>
              <a:t>Council provide staff direction on the process to formally engage the public and to develop a plan of accountability.</a:t>
            </a:r>
            <a:endParaRPr lang="en-US" sz="3200" b="0" dirty="0">
              <a:latin typeface="+mn-lt"/>
            </a:endParaRPr>
          </a:p>
        </p:txBody>
      </p:sp>
    </p:spTree>
    <p:extLst>
      <p:ext uri="{BB962C8B-B14F-4D97-AF65-F5344CB8AC3E}">
        <p14:creationId xmlns:p14="http://schemas.microsoft.com/office/powerpoint/2010/main" val="214882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086600" cy="1143000"/>
          </a:xfrm>
        </p:spPr>
        <p:txBody>
          <a:bodyPr>
            <a:normAutofit/>
          </a:bodyPr>
          <a:lstStyle/>
          <a:p>
            <a:r>
              <a:rPr lang="en-US" dirty="0" smtClean="0"/>
              <a:t>Key Priorities	</a:t>
            </a:r>
            <a:endParaRPr lang="en-US" dirty="0"/>
          </a:p>
        </p:txBody>
      </p:sp>
      <p:sp>
        <p:nvSpPr>
          <p:cNvPr id="3" name="Content Placeholder 2"/>
          <p:cNvSpPr>
            <a:spLocks noGrp="1"/>
          </p:cNvSpPr>
          <p:nvPr>
            <p:ph idx="1"/>
          </p:nvPr>
        </p:nvSpPr>
        <p:spPr>
          <a:xfrm>
            <a:off x="1066800" y="19050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066800" y="1524000"/>
            <a:ext cx="7467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82575" algn="l" defTabSz="914400" rtl="0" eaLnBrk="1" fontAlgn="base" latinLnBrk="0" hangingPunct="1">
              <a:lnSpc>
                <a:spcPct val="100000"/>
              </a:lnSpc>
              <a:spcBef>
                <a:spcPts val="600"/>
              </a:spcBef>
              <a:spcAft>
                <a:spcPct val="0"/>
              </a:spcAft>
              <a:buClr>
                <a:schemeClr val="accent1"/>
              </a:buClr>
              <a:buSzPct val="80000"/>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Chart 5"/>
          <p:cNvGraphicFramePr/>
          <p:nvPr>
            <p:extLst>
              <p:ext uri="{D42A27DB-BD31-4B8C-83A1-F6EECF244321}">
                <p14:modId xmlns:p14="http://schemas.microsoft.com/office/powerpoint/2010/main" val="1532690038"/>
              </p:ext>
            </p:extLst>
          </p:nvPr>
        </p:nvGraphicFramePr>
        <p:xfrm>
          <a:off x="1066800" y="1419330"/>
          <a:ext cx="7924799"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6713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086600" cy="1143000"/>
          </a:xfrm>
        </p:spPr>
        <p:txBody>
          <a:bodyPr>
            <a:normAutofit/>
          </a:bodyPr>
          <a:lstStyle/>
          <a:p>
            <a:r>
              <a:rPr lang="en-US" dirty="0" smtClean="0"/>
              <a:t>Phased Approach	</a:t>
            </a:r>
            <a:endParaRPr lang="en-US" dirty="0"/>
          </a:p>
        </p:txBody>
      </p:sp>
      <p:sp>
        <p:nvSpPr>
          <p:cNvPr id="3" name="Content Placeholder 2"/>
          <p:cNvSpPr>
            <a:spLocks noGrp="1"/>
          </p:cNvSpPr>
          <p:nvPr>
            <p:ph idx="1"/>
          </p:nvPr>
        </p:nvSpPr>
        <p:spPr>
          <a:xfrm>
            <a:off x="1066800" y="19050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066800" y="1524000"/>
            <a:ext cx="7467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82575" algn="l" defTabSz="914400" rtl="0" eaLnBrk="1" fontAlgn="base" latinLnBrk="0" hangingPunct="1">
              <a:lnSpc>
                <a:spcPct val="100000"/>
              </a:lnSpc>
              <a:spcBef>
                <a:spcPts val="600"/>
              </a:spcBef>
              <a:spcAft>
                <a:spcPct val="0"/>
              </a:spcAft>
              <a:buClr>
                <a:schemeClr val="accent1"/>
              </a:buClr>
              <a:buSzPct val="80000"/>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Chart 5"/>
          <p:cNvGraphicFramePr/>
          <p:nvPr>
            <p:extLst>
              <p:ext uri="{D42A27DB-BD31-4B8C-83A1-F6EECF244321}">
                <p14:modId xmlns:p14="http://schemas.microsoft.com/office/powerpoint/2010/main" val="4057907952"/>
              </p:ext>
            </p:extLst>
          </p:nvPr>
        </p:nvGraphicFramePr>
        <p:xfrm>
          <a:off x="1066800" y="1419330"/>
          <a:ext cx="7924799" cy="4267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2608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165100"/>
            <a:ext cx="7848600" cy="1385838"/>
          </a:xfrm>
        </p:spPr>
        <p:txBody>
          <a:bodyPr>
            <a:normAutofit fontScale="90000"/>
          </a:bodyPr>
          <a:lstStyle/>
          <a:p>
            <a:r>
              <a:rPr lang="en-US" dirty="0" smtClean="0"/>
              <a:t>Phase I:</a:t>
            </a:r>
            <a:br>
              <a:rPr lang="en-US" dirty="0" smtClean="0"/>
            </a:br>
            <a:r>
              <a:rPr lang="en-US" dirty="0" smtClean="0"/>
              <a:t>Gather Input &amp; Public Process</a:t>
            </a:r>
            <a:endParaRPr lang="en-US" dirty="0"/>
          </a:p>
        </p:txBody>
      </p:sp>
      <p:sp>
        <p:nvSpPr>
          <p:cNvPr id="3" name="Content Placeholder 2"/>
          <p:cNvSpPr>
            <a:spLocks noGrp="1"/>
          </p:cNvSpPr>
          <p:nvPr>
            <p:ph idx="1"/>
          </p:nvPr>
        </p:nvSpPr>
        <p:spPr>
          <a:xfrm>
            <a:off x="1066800" y="1905000"/>
            <a:ext cx="7499350" cy="3505200"/>
          </a:xfrm>
        </p:spPr>
        <p:txBody>
          <a:bodyPr/>
          <a:lstStyle/>
          <a:p>
            <a:pPr algn="ctr">
              <a:buNone/>
            </a:pPr>
            <a:r>
              <a:rPr lang="en-US" i="1" dirty="0" smtClean="0"/>
              <a:t>	</a:t>
            </a:r>
            <a:endParaRPr lang="en-US" b="1" i="1" dirty="0" smtClean="0"/>
          </a:p>
          <a:p>
            <a:pPr>
              <a:buNone/>
            </a:pPr>
            <a:endParaRPr lang="en-US" dirty="0"/>
          </a:p>
        </p:txBody>
      </p:sp>
      <p:sp>
        <p:nvSpPr>
          <p:cNvPr id="7" name="Content Placeholder 2"/>
          <p:cNvSpPr txBox="1">
            <a:spLocks/>
          </p:cNvSpPr>
          <p:nvPr/>
        </p:nvSpPr>
        <p:spPr bwMode="auto">
          <a:xfrm>
            <a:off x="1066800" y="1524000"/>
            <a:ext cx="7467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82575" algn="l" defTabSz="914400" rtl="0" eaLnBrk="1" fontAlgn="base" latinLnBrk="0" hangingPunct="1">
              <a:lnSpc>
                <a:spcPct val="100000"/>
              </a:lnSpc>
              <a:spcBef>
                <a:spcPts val="600"/>
              </a:spcBef>
              <a:spcAft>
                <a:spcPct val="0"/>
              </a:spcAft>
              <a:buClr>
                <a:schemeClr val="accent1"/>
              </a:buClr>
              <a:buSzPct val="80000"/>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Diagram 7"/>
          <p:cNvGraphicFramePr/>
          <p:nvPr>
            <p:extLst>
              <p:ext uri="{D42A27DB-BD31-4B8C-83A1-F6EECF244321}">
                <p14:modId xmlns:p14="http://schemas.microsoft.com/office/powerpoint/2010/main" val="1146990777"/>
              </p:ext>
            </p:extLst>
          </p:nvPr>
        </p:nvGraphicFramePr>
        <p:xfrm>
          <a:off x="1143000" y="1524000"/>
          <a:ext cx="77724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3733800" y="2808744"/>
            <a:ext cx="2590800" cy="2677656"/>
          </a:xfrm>
          <a:prstGeom prst="rect">
            <a:avLst/>
          </a:prstGeom>
          <a:noFill/>
        </p:spPr>
        <p:txBody>
          <a:bodyPr wrap="square" rtlCol="0">
            <a:spAutoFit/>
          </a:bodyPr>
          <a:lstStyle/>
          <a:p>
            <a:pPr algn="ctr"/>
            <a:r>
              <a:rPr lang="en-US" sz="2400" dirty="0" smtClean="0">
                <a:solidFill>
                  <a:srgbClr val="7030A0"/>
                </a:solidFill>
                <a:latin typeface="+mn-lt"/>
              </a:rPr>
              <a:t>Public engagement highly encouraged. Typically minimum of 8 public meetings.</a:t>
            </a:r>
            <a:endParaRPr lang="en-US" sz="2400" dirty="0">
              <a:solidFill>
                <a:srgbClr val="7030A0"/>
              </a:solidFill>
              <a:latin typeface="+mn-lt"/>
            </a:endParaRPr>
          </a:p>
        </p:txBody>
      </p:sp>
    </p:spTree>
    <p:extLst>
      <p:ext uri="{BB962C8B-B14F-4D97-AF65-F5344CB8AC3E}">
        <p14:creationId xmlns:p14="http://schemas.microsoft.com/office/powerpoint/2010/main" val="2410636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6000" y="1752600"/>
            <a:ext cx="7620000" cy="3810000"/>
          </a:xfrm>
        </p:spPr>
        <p:txBody>
          <a:bodyPr/>
          <a:lstStyle/>
          <a:p>
            <a:pPr lvl="0">
              <a:buClr>
                <a:schemeClr val="accent6">
                  <a:lumMod val="75000"/>
                </a:schemeClr>
              </a:buClr>
            </a:pPr>
            <a:r>
              <a:rPr lang="en-US" dirty="0" smtClean="0"/>
              <a:t>Public input </a:t>
            </a:r>
            <a:r>
              <a:rPr lang="en-US" b="1" i="1" dirty="0" smtClean="0"/>
              <a:t>always</a:t>
            </a:r>
            <a:r>
              <a:rPr lang="en-US" dirty="0" smtClean="0"/>
              <a:t> encouraged</a:t>
            </a:r>
          </a:p>
          <a:p>
            <a:pPr lvl="0">
              <a:buClr>
                <a:schemeClr val="accent6">
                  <a:lumMod val="75000"/>
                </a:schemeClr>
              </a:buClr>
            </a:pPr>
            <a:r>
              <a:rPr lang="en-US" dirty="0" smtClean="0"/>
              <a:t>Council always has the ability to change where funds will be spent</a:t>
            </a:r>
          </a:p>
          <a:p>
            <a:pPr lvl="0">
              <a:buClr>
                <a:schemeClr val="accent6">
                  <a:lumMod val="75000"/>
                </a:schemeClr>
              </a:buClr>
            </a:pPr>
            <a:r>
              <a:rPr lang="en-US" dirty="0" smtClean="0"/>
              <a:t>The first budget year after implementation will be the most critical in determining priority focus of funds</a:t>
            </a:r>
          </a:p>
          <a:p>
            <a:pPr lvl="0">
              <a:buClr>
                <a:schemeClr val="accent6">
                  <a:lumMod val="75000"/>
                </a:schemeClr>
              </a:buClr>
            </a:pPr>
            <a:r>
              <a:rPr lang="en-US" dirty="0" smtClean="0"/>
              <a:t>Commitments such as debt service or public safety staffing costs would be difficult to de-obligate after being funded</a:t>
            </a:r>
          </a:p>
        </p:txBody>
      </p:sp>
      <p:sp>
        <p:nvSpPr>
          <p:cNvPr id="4" name="Title 1"/>
          <p:cNvSpPr txBox="1">
            <a:spLocks/>
          </p:cNvSpPr>
          <p:nvPr/>
        </p:nvSpPr>
        <p:spPr>
          <a:xfrm>
            <a:off x="990600" y="22860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I:</a:t>
            </a:r>
            <a:br>
              <a:rPr lang="en-US" b="0" dirty="0" smtClean="0"/>
            </a:br>
            <a:r>
              <a:rPr lang="en-US" b="0" dirty="0" smtClean="0"/>
              <a:t>Gather Input &amp; Public Process</a:t>
            </a:r>
            <a:endParaRPr lang="en-US" b="0" dirty="0"/>
          </a:p>
        </p:txBody>
      </p:sp>
    </p:spTree>
    <p:extLst>
      <p:ext uri="{BB962C8B-B14F-4D97-AF65-F5344CB8AC3E}">
        <p14:creationId xmlns:p14="http://schemas.microsoft.com/office/powerpoint/2010/main" val="708029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614438"/>
            <a:ext cx="7315200" cy="3810000"/>
          </a:xfrm>
        </p:spPr>
        <p:txBody>
          <a:bodyPr/>
          <a:lstStyle/>
          <a:p>
            <a:pPr marL="596900" lvl="0" indent="-514350">
              <a:buClr>
                <a:schemeClr val="accent6">
                  <a:lumMod val="75000"/>
                </a:schemeClr>
              </a:buClr>
              <a:buFont typeface="+mj-lt"/>
              <a:buAutoNum type="arabicPeriod"/>
            </a:pPr>
            <a:r>
              <a:rPr lang="en-US" dirty="0" smtClean="0"/>
              <a:t>Citizen Committee</a:t>
            </a:r>
          </a:p>
          <a:p>
            <a:pPr marL="917575" lvl="1" indent="-514350">
              <a:buClr>
                <a:schemeClr val="accent6">
                  <a:lumMod val="75000"/>
                </a:schemeClr>
              </a:buClr>
              <a:buFont typeface="+mj-lt"/>
              <a:buAutoNum type="arabicPeriod"/>
            </a:pPr>
            <a:endParaRPr lang="en-US" dirty="0" smtClean="0"/>
          </a:p>
          <a:p>
            <a:pPr marL="596900" lvl="0" indent="-514350">
              <a:buClr>
                <a:schemeClr val="accent6">
                  <a:lumMod val="75000"/>
                </a:schemeClr>
              </a:buClr>
              <a:buFont typeface="+mj-lt"/>
              <a:buAutoNum type="arabicPeriod"/>
            </a:pPr>
            <a:r>
              <a:rPr lang="en-US" dirty="0" smtClean="0"/>
              <a:t>New Public Process</a:t>
            </a:r>
          </a:p>
          <a:p>
            <a:pPr marL="596900" lvl="0" indent="-514350">
              <a:buClr>
                <a:schemeClr val="accent6">
                  <a:lumMod val="75000"/>
                </a:schemeClr>
              </a:buClr>
              <a:buFont typeface="+mj-lt"/>
              <a:buAutoNum type="arabicPeriod"/>
            </a:pPr>
            <a:endParaRPr lang="en-US" dirty="0" smtClean="0"/>
          </a:p>
          <a:p>
            <a:pPr marL="596900" lvl="0" indent="-514350">
              <a:buClr>
                <a:schemeClr val="accent6">
                  <a:lumMod val="75000"/>
                </a:schemeClr>
              </a:buClr>
              <a:buFont typeface="+mj-lt"/>
              <a:buAutoNum type="arabicPeriod"/>
            </a:pPr>
            <a:r>
              <a:rPr lang="en-US" dirty="0" smtClean="0"/>
              <a:t>Expand Current Process</a:t>
            </a:r>
          </a:p>
        </p:txBody>
      </p:sp>
      <p:sp>
        <p:nvSpPr>
          <p:cNvPr id="4" name="Title 1"/>
          <p:cNvSpPr txBox="1">
            <a:spLocks/>
          </p:cNvSpPr>
          <p:nvPr/>
        </p:nvSpPr>
        <p:spPr>
          <a:xfrm>
            <a:off x="990600" y="22860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I:   Options</a:t>
            </a:r>
            <a:endParaRPr lang="en-US" b="0" dirty="0"/>
          </a:p>
        </p:txBody>
      </p:sp>
      <p:sp>
        <p:nvSpPr>
          <p:cNvPr id="2" name="TextBox 1"/>
          <p:cNvSpPr txBox="1"/>
          <p:nvPr/>
        </p:nvSpPr>
        <p:spPr>
          <a:xfrm>
            <a:off x="986118" y="1752600"/>
            <a:ext cx="914400" cy="2585323"/>
          </a:xfrm>
          <a:prstGeom prst="rect">
            <a:avLst/>
          </a:prstGeom>
          <a:noFill/>
        </p:spPr>
        <p:txBody>
          <a:bodyPr wrap="square" rtlCol="0">
            <a:spAutoFit/>
          </a:bodyPr>
          <a:lstStyle/>
          <a:p>
            <a:r>
              <a:rPr lang="en-US" sz="1800" dirty="0" smtClean="0">
                <a:solidFill>
                  <a:srgbClr val="00682F"/>
                </a:solidFill>
              </a:rPr>
              <a:t>$$$$</a:t>
            </a:r>
          </a:p>
          <a:p>
            <a:endParaRPr lang="en-US" sz="1800" dirty="0" smtClean="0"/>
          </a:p>
          <a:p>
            <a:endParaRPr lang="en-US" sz="1800" dirty="0" smtClean="0">
              <a:solidFill>
                <a:srgbClr val="00682F"/>
              </a:solidFill>
            </a:endParaRPr>
          </a:p>
          <a:p>
            <a:endParaRPr lang="en-US" sz="1800" dirty="0">
              <a:solidFill>
                <a:srgbClr val="00682F"/>
              </a:solidFill>
            </a:endParaRPr>
          </a:p>
          <a:p>
            <a:r>
              <a:rPr lang="en-US" sz="1800" dirty="0" smtClean="0">
                <a:solidFill>
                  <a:srgbClr val="00682F"/>
                </a:solidFill>
              </a:rPr>
              <a:t>$$</a:t>
            </a:r>
          </a:p>
          <a:p>
            <a:endParaRPr lang="en-US" sz="1800" dirty="0">
              <a:solidFill>
                <a:srgbClr val="00682F"/>
              </a:solidFill>
            </a:endParaRPr>
          </a:p>
          <a:p>
            <a:endParaRPr lang="en-US" sz="1800" dirty="0" smtClean="0">
              <a:solidFill>
                <a:srgbClr val="00682F"/>
              </a:solidFill>
            </a:endParaRPr>
          </a:p>
          <a:p>
            <a:endParaRPr lang="en-US" sz="1800" dirty="0">
              <a:solidFill>
                <a:srgbClr val="00682F"/>
              </a:solidFill>
            </a:endParaRPr>
          </a:p>
          <a:p>
            <a:r>
              <a:rPr lang="en-US" sz="1800" dirty="0" smtClean="0">
                <a:solidFill>
                  <a:srgbClr val="00682F"/>
                </a:solidFill>
              </a:rPr>
              <a:t>$$</a:t>
            </a:r>
            <a:endParaRPr lang="en-US" sz="1800" dirty="0">
              <a:solidFill>
                <a:srgbClr val="00682F"/>
              </a:solidFill>
            </a:endParaRPr>
          </a:p>
        </p:txBody>
      </p:sp>
    </p:spTree>
    <p:extLst>
      <p:ext uri="{BB962C8B-B14F-4D97-AF65-F5344CB8AC3E}">
        <p14:creationId xmlns:p14="http://schemas.microsoft.com/office/powerpoint/2010/main" val="29043191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0" y="1614438"/>
            <a:ext cx="7315200" cy="3810000"/>
          </a:xfrm>
        </p:spPr>
        <p:txBody>
          <a:bodyPr/>
          <a:lstStyle/>
          <a:p>
            <a:pPr marL="596900" lvl="0" indent="-514350">
              <a:buClr>
                <a:schemeClr val="accent6">
                  <a:lumMod val="75000"/>
                </a:schemeClr>
              </a:buClr>
              <a:buFont typeface="+mj-lt"/>
              <a:buAutoNum type="arabicPeriod"/>
            </a:pPr>
            <a:r>
              <a:rPr lang="en-US" dirty="0" smtClean="0"/>
              <a:t>Citizen Committee</a:t>
            </a:r>
          </a:p>
          <a:p>
            <a:pPr marL="974725" lvl="1" indent="-571500">
              <a:buClr>
                <a:schemeClr val="accent6">
                  <a:lumMod val="75000"/>
                </a:schemeClr>
              </a:buClr>
              <a:buFont typeface="+mj-lt"/>
              <a:buAutoNum type="romanLcPeriod"/>
            </a:pPr>
            <a:r>
              <a:rPr lang="en-US" dirty="0" smtClean="0"/>
              <a:t>Appointed committee to make recommendations for how the funds are spent</a:t>
            </a:r>
          </a:p>
          <a:p>
            <a:pPr marL="974725" lvl="1" indent="-571500">
              <a:buClr>
                <a:schemeClr val="accent6">
                  <a:lumMod val="75000"/>
                </a:schemeClr>
              </a:buClr>
              <a:buFont typeface="+mj-lt"/>
              <a:buAutoNum type="romanLcPeriod"/>
            </a:pPr>
            <a:r>
              <a:rPr lang="en-US" dirty="0" smtClean="0"/>
              <a:t>Puts an extra layer between the voters and their elected decision makers </a:t>
            </a:r>
          </a:p>
          <a:p>
            <a:pPr marL="974725" lvl="1" indent="-571500">
              <a:buClr>
                <a:schemeClr val="accent6">
                  <a:lumMod val="75000"/>
                </a:schemeClr>
              </a:buClr>
              <a:buFont typeface="+mj-lt"/>
              <a:buAutoNum type="romanLcPeriod"/>
            </a:pPr>
            <a:r>
              <a:rPr lang="en-US" dirty="0" smtClean="0"/>
              <a:t>Requires significant staff time</a:t>
            </a:r>
          </a:p>
          <a:p>
            <a:pPr marL="974725" lvl="1" indent="-571500">
              <a:buClr>
                <a:schemeClr val="accent6">
                  <a:lumMod val="75000"/>
                </a:schemeClr>
              </a:buClr>
              <a:buFont typeface="+mj-lt"/>
              <a:buAutoNum type="romanLcPeriod"/>
            </a:pPr>
            <a:r>
              <a:rPr lang="en-US" dirty="0" smtClean="0"/>
              <a:t>Would require a very high level of additional administrative costs</a:t>
            </a:r>
          </a:p>
        </p:txBody>
      </p:sp>
      <p:sp>
        <p:nvSpPr>
          <p:cNvPr id="4" name="Title 1"/>
          <p:cNvSpPr txBox="1">
            <a:spLocks/>
          </p:cNvSpPr>
          <p:nvPr/>
        </p:nvSpPr>
        <p:spPr>
          <a:xfrm>
            <a:off x="990600" y="22860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I:   Option 1</a:t>
            </a:r>
            <a:endParaRPr lang="en-US" b="0" dirty="0"/>
          </a:p>
        </p:txBody>
      </p:sp>
      <p:sp>
        <p:nvSpPr>
          <p:cNvPr id="2" name="TextBox 1"/>
          <p:cNvSpPr txBox="1"/>
          <p:nvPr/>
        </p:nvSpPr>
        <p:spPr>
          <a:xfrm>
            <a:off x="986118" y="1752600"/>
            <a:ext cx="914400" cy="923330"/>
          </a:xfrm>
          <a:prstGeom prst="rect">
            <a:avLst/>
          </a:prstGeom>
          <a:noFill/>
        </p:spPr>
        <p:txBody>
          <a:bodyPr wrap="square" rtlCol="0">
            <a:spAutoFit/>
          </a:bodyPr>
          <a:lstStyle/>
          <a:p>
            <a:r>
              <a:rPr lang="en-US" sz="1800" dirty="0" smtClean="0">
                <a:solidFill>
                  <a:srgbClr val="00682F"/>
                </a:solidFill>
              </a:rPr>
              <a:t>$$$$</a:t>
            </a:r>
          </a:p>
          <a:p>
            <a:endParaRPr lang="en-US" sz="1800" dirty="0" smtClean="0"/>
          </a:p>
          <a:p>
            <a:endParaRPr lang="en-US" sz="1800" dirty="0">
              <a:solidFill>
                <a:srgbClr val="00682F"/>
              </a:solidFill>
            </a:endParaRPr>
          </a:p>
        </p:txBody>
      </p:sp>
    </p:spTree>
    <p:extLst>
      <p:ext uri="{BB962C8B-B14F-4D97-AF65-F5344CB8AC3E}">
        <p14:creationId xmlns:p14="http://schemas.microsoft.com/office/powerpoint/2010/main" val="1204146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3318" y="1295400"/>
            <a:ext cx="7315200" cy="3810000"/>
          </a:xfrm>
        </p:spPr>
        <p:txBody>
          <a:bodyPr/>
          <a:lstStyle/>
          <a:p>
            <a:pPr marL="596900" lvl="0" indent="-514350">
              <a:buClr>
                <a:schemeClr val="accent6">
                  <a:lumMod val="75000"/>
                </a:schemeClr>
              </a:buClr>
              <a:buFont typeface="+mj-lt"/>
              <a:buAutoNum type="arabicPeriod" startAt="2"/>
            </a:pPr>
            <a:r>
              <a:rPr lang="en-US" dirty="0" smtClean="0"/>
              <a:t>New Public Process</a:t>
            </a:r>
          </a:p>
          <a:p>
            <a:pPr marL="974725" lvl="1" indent="-571500">
              <a:buClr>
                <a:schemeClr val="accent6">
                  <a:lumMod val="75000"/>
                </a:schemeClr>
              </a:buClr>
              <a:buFont typeface="+mj-lt"/>
              <a:buAutoNum type="romanLcPeriod"/>
            </a:pPr>
            <a:r>
              <a:rPr lang="en-US" dirty="0" smtClean="0"/>
              <a:t>Series of new study sessions and surveys to be held to receive input on the public’s priorities and to build a common understanding of the current budget, needs and implications of decisions</a:t>
            </a:r>
          </a:p>
          <a:p>
            <a:pPr marL="974725" lvl="1" indent="-571500">
              <a:buClr>
                <a:schemeClr val="accent6">
                  <a:lumMod val="75000"/>
                </a:schemeClr>
              </a:buClr>
              <a:buFont typeface="+mj-lt"/>
              <a:buAutoNum type="romanLcPeriod"/>
            </a:pPr>
            <a:r>
              <a:rPr lang="en-US" dirty="0" smtClean="0"/>
              <a:t>Input would be brought to Council to help provide direction on priorities</a:t>
            </a:r>
          </a:p>
          <a:p>
            <a:pPr marL="974725" lvl="1" indent="-571500">
              <a:buClr>
                <a:schemeClr val="accent6">
                  <a:lumMod val="75000"/>
                </a:schemeClr>
              </a:buClr>
              <a:buFont typeface="+mj-lt"/>
              <a:buAutoNum type="romanLcPeriod"/>
            </a:pPr>
            <a:r>
              <a:rPr lang="en-US" dirty="0" smtClean="0"/>
              <a:t>Would be followed by standard budget process</a:t>
            </a:r>
          </a:p>
          <a:p>
            <a:pPr marL="974725" lvl="1" indent="-571500">
              <a:buClr>
                <a:schemeClr val="accent6">
                  <a:lumMod val="75000"/>
                </a:schemeClr>
              </a:buClr>
              <a:buFont typeface="+mj-lt"/>
              <a:buAutoNum type="romanLcPeriod"/>
            </a:pPr>
            <a:r>
              <a:rPr lang="en-US" dirty="0" smtClean="0"/>
              <a:t>Would require a moderate level of additional administrative costs</a:t>
            </a:r>
          </a:p>
        </p:txBody>
      </p:sp>
      <p:sp>
        <p:nvSpPr>
          <p:cNvPr id="4" name="Title 1"/>
          <p:cNvSpPr txBox="1">
            <a:spLocks/>
          </p:cNvSpPr>
          <p:nvPr/>
        </p:nvSpPr>
        <p:spPr>
          <a:xfrm>
            <a:off x="990600" y="228600"/>
            <a:ext cx="7848600" cy="1385838"/>
          </a:xfrm>
          <a:prstGeom prst="rect">
            <a:avLst/>
          </a:prstGeom>
        </p:spPr>
        <p:txBody>
          <a:bodyPr anchor="ctr">
            <a:normAutofit fontScale="97500"/>
          </a:bodyPr>
          <a:lstStyle>
            <a:lvl1pPr algn="l" rtl="0" fontAlgn="base">
              <a:spcBef>
                <a:spcPct val="0"/>
              </a:spcBef>
              <a:spcAft>
                <a:spcPct val="0"/>
              </a:spcAft>
              <a:defRPr sz="4300" kern="1200">
                <a:solidFill>
                  <a:srgbClr val="11488B"/>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11488B"/>
                </a:solidFill>
                <a:latin typeface="Gill Sans MT" pitchFamily="34" charset="0"/>
              </a:defRPr>
            </a:lvl2pPr>
            <a:lvl3pPr algn="l" rtl="0" fontAlgn="base">
              <a:spcBef>
                <a:spcPct val="0"/>
              </a:spcBef>
              <a:spcAft>
                <a:spcPct val="0"/>
              </a:spcAft>
              <a:defRPr sz="4300">
                <a:solidFill>
                  <a:srgbClr val="11488B"/>
                </a:solidFill>
                <a:latin typeface="Gill Sans MT" pitchFamily="34" charset="0"/>
              </a:defRPr>
            </a:lvl3pPr>
            <a:lvl4pPr algn="l" rtl="0" fontAlgn="base">
              <a:spcBef>
                <a:spcPct val="0"/>
              </a:spcBef>
              <a:spcAft>
                <a:spcPct val="0"/>
              </a:spcAft>
              <a:defRPr sz="4300">
                <a:solidFill>
                  <a:srgbClr val="11488B"/>
                </a:solidFill>
                <a:latin typeface="Gill Sans MT" pitchFamily="34" charset="0"/>
              </a:defRPr>
            </a:lvl4pPr>
            <a:lvl5pPr algn="l" rtl="0" fontAlgn="base">
              <a:spcBef>
                <a:spcPct val="0"/>
              </a:spcBef>
              <a:spcAft>
                <a:spcPct val="0"/>
              </a:spcAft>
              <a:defRPr sz="4300">
                <a:solidFill>
                  <a:srgbClr val="11488B"/>
                </a:solidFill>
                <a:latin typeface="Gill Sans MT" pitchFamily="34" charset="0"/>
              </a:defRPr>
            </a:lvl5pPr>
            <a:lvl6pPr marL="457200" algn="l" rtl="0" fontAlgn="base">
              <a:spcBef>
                <a:spcPct val="0"/>
              </a:spcBef>
              <a:spcAft>
                <a:spcPct val="0"/>
              </a:spcAft>
              <a:defRPr sz="4300">
                <a:solidFill>
                  <a:srgbClr val="11488B"/>
                </a:solidFill>
                <a:latin typeface="Gill Sans MT" pitchFamily="34" charset="0"/>
              </a:defRPr>
            </a:lvl6pPr>
            <a:lvl7pPr marL="914400" algn="l" rtl="0" fontAlgn="base">
              <a:spcBef>
                <a:spcPct val="0"/>
              </a:spcBef>
              <a:spcAft>
                <a:spcPct val="0"/>
              </a:spcAft>
              <a:defRPr sz="4300">
                <a:solidFill>
                  <a:srgbClr val="11488B"/>
                </a:solidFill>
                <a:latin typeface="Gill Sans MT" pitchFamily="34" charset="0"/>
              </a:defRPr>
            </a:lvl7pPr>
            <a:lvl8pPr marL="1371600" algn="l" rtl="0" fontAlgn="base">
              <a:spcBef>
                <a:spcPct val="0"/>
              </a:spcBef>
              <a:spcAft>
                <a:spcPct val="0"/>
              </a:spcAft>
              <a:defRPr sz="4300">
                <a:solidFill>
                  <a:srgbClr val="11488B"/>
                </a:solidFill>
                <a:latin typeface="Gill Sans MT" pitchFamily="34" charset="0"/>
              </a:defRPr>
            </a:lvl8pPr>
            <a:lvl9pPr marL="1828800" algn="l" rtl="0" fontAlgn="base">
              <a:spcBef>
                <a:spcPct val="0"/>
              </a:spcBef>
              <a:spcAft>
                <a:spcPct val="0"/>
              </a:spcAft>
              <a:defRPr sz="4300">
                <a:solidFill>
                  <a:srgbClr val="11488B"/>
                </a:solidFill>
                <a:latin typeface="Gill Sans MT" pitchFamily="34" charset="0"/>
              </a:defRPr>
            </a:lvl9pPr>
            <a:extLst/>
          </a:lstStyle>
          <a:p>
            <a:pPr eaLnBrk="1" hangingPunct="1"/>
            <a:r>
              <a:rPr lang="en-US" b="0" dirty="0" smtClean="0"/>
              <a:t>Phase I:   Option 2</a:t>
            </a:r>
            <a:endParaRPr lang="en-US" b="0" dirty="0"/>
          </a:p>
        </p:txBody>
      </p:sp>
      <p:sp>
        <p:nvSpPr>
          <p:cNvPr id="2" name="TextBox 1"/>
          <p:cNvSpPr txBox="1"/>
          <p:nvPr/>
        </p:nvSpPr>
        <p:spPr>
          <a:xfrm>
            <a:off x="994913" y="1447800"/>
            <a:ext cx="914400" cy="923330"/>
          </a:xfrm>
          <a:prstGeom prst="rect">
            <a:avLst/>
          </a:prstGeom>
          <a:noFill/>
        </p:spPr>
        <p:txBody>
          <a:bodyPr wrap="square" rtlCol="0">
            <a:spAutoFit/>
          </a:bodyPr>
          <a:lstStyle/>
          <a:p>
            <a:r>
              <a:rPr lang="en-US" sz="1800" dirty="0" smtClean="0">
                <a:solidFill>
                  <a:srgbClr val="00682F"/>
                </a:solidFill>
              </a:rPr>
              <a:t>$$</a:t>
            </a:r>
          </a:p>
          <a:p>
            <a:endParaRPr lang="en-US" sz="1800" dirty="0" smtClean="0"/>
          </a:p>
          <a:p>
            <a:endParaRPr lang="en-US" sz="1800" dirty="0">
              <a:solidFill>
                <a:srgbClr val="00682F"/>
              </a:solidFill>
            </a:endParaRPr>
          </a:p>
        </p:txBody>
      </p:sp>
    </p:spTree>
    <p:extLst>
      <p:ext uri="{BB962C8B-B14F-4D97-AF65-F5344CB8AC3E}">
        <p14:creationId xmlns:p14="http://schemas.microsoft.com/office/powerpoint/2010/main" val="419346896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7868</TotalTime>
  <Words>1858</Words>
  <Application>Microsoft Office PowerPoint</Application>
  <PresentationFormat>On-screen Show (4:3)</PresentationFormat>
  <Paragraphs>263</Paragraphs>
  <Slides>27</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Comic Sans MS</vt:lpstr>
      <vt:lpstr>Gill Sans MT</vt:lpstr>
      <vt:lpstr>Verdana</vt:lpstr>
      <vt:lpstr>Wingdings 2</vt:lpstr>
      <vt:lpstr>Solstice</vt:lpstr>
      <vt:lpstr>Oversight Options for the Proposed 2020 Essential Services Sales Tax Measure </vt:lpstr>
      <vt:lpstr>Summary </vt:lpstr>
      <vt:lpstr>Key Priorities </vt:lpstr>
      <vt:lpstr>Phased Approach </vt:lpstr>
      <vt:lpstr>Phase I: Gather Input &amp; Public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Key Priorities </vt:lpstr>
      <vt:lpstr>Conclusion</vt:lpstr>
      <vt:lpstr>Conclusion (cont.)</vt:lpstr>
      <vt:lpstr>Questions?</vt:lpstr>
      <vt:lpstr>Recommendation</vt:lpstr>
    </vt:vector>
  </TitlesOfParts>
  <Company>City of Atascadero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Service</dc:title>
  <dc:creator>jfanning</dc:creator>
  <cp:lastModifiedBy>Jeri Rangel</cp:lastModifiedBy>
  <cp:revision>413</cp:revision>
  <cp:lastPrinted>2020-07-15T00:12:54Z</cp:lastPrinted>
  <dcterms:created xsi:type="dcterms:W3CDTF">2003-06-18T17:26:21Z</dcterms:created>
  <dcterms:modified xsi:type="dcterms:W3CDTF">2020-07-15T00:14:35Z</dcterms:modified>
</cp:coreProperties>
</file>